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24"/>
  </p:notesMasterIdLst>
  <p:sldIdLst>
    <p:sldId id="256" r:id="rId5"/>
    <p:sldId id="257" r:id="rId6"/>
    <p:sldId id="25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59" r:id="rId19"/>
    <p:sldId id="271" r:id="rId20"/>
    <p:sldId id="272" r:id="rId21"/>
    <p:sldId id="273" r:id="rId22"/>
    <p:sldId id="274" r:id="rId23"/>
  </p:sldIdLst>
  <p:sldSz cx="12192000" cy="6858000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Cliquez pour déplacer la diapo</a:t>
            </a:r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 sz="2000" b="0" strike="noStrike" spc="-1">
                <a:latin typeface="Arial"/>
              </a:rPr>
              <a:t>Cliquez pour modifier le format des notes</a:t>
            </a:r>
          </a:p>
        </p:txBody>
      </p:sp>
      <p:sp>
        <p:nvSpPr>
          <p:cNvPr id="20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 sz="1400" b="0" strike="noStrike" spc="-1">
                <a:latin typeface="Times New Roman"/>
              </a:rPr>
              <a:t> </a:t>
            </a:r>
          </a:p>
        </p:txBody>
      </p:sp>
      <p:sp>
        <p:nvSpPr>
          <p:cNvPr id="207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fr-FR" sz="1400" b="0" strike="noStrike" spc="-1">
                <a:latin typeface="Times New Roman"/>
              </a:rPr>
              <a:t> </a:t>
            </a:r>
          </a:p>
        </p:txBody>
      </p:sp>
      <p:sp>
        <p:nvSpPr>
          <p:cNvPr id="208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fr-FR" sz="1400" b="0" strike="noStrike" spc="-1">
                <a:latin typeface="Times New Roman"/>
              </a:rPr>
              <a:t> </a:t>
            </a:r>
          </a:p>
        </p:txBody>
      </p:sp>
      <p:sp>
        <p:nvSpPr>
          <p:cNvPr id="209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CE48C6B2-8E93-4657-AD4E-F12A8267AE97}" type="slidenum">
              <a:rPr lang="fr-FR" sz="1400" b="0" strike="noStrike" spc="-1">
                <a:latin typeface="Times New Roman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CustomShape 1"/>
          <p:cNvSpPr/>
          <p:nvPr/>
        </p:nvSpPr>
        <p:spPr>
          <a:xfrm>
            <a:off x="3850560" y="9430200"/>
            <a:ext cx="2944800" cy="497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6207F7B6-3550-49F0-90D6-3E805660A5E6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MS PGothic"/>
              </a:rPr>
              <a:t>2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313" name="CustomShape 2"/>
          <p:cNvSpPr/>
          <p:nvPr/>
        </p:nvSpPr>
        <p:spPr>
          <a:xfrm>
            <a:off x="1125000" y="806760"/>
            <a:ext cx="4487040" cy="40413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4" name="PlaceHolder 3"/>
          <p:cNvSpPr>
            <a:spLocks noGrp="1"/>
          </p:cNvSpPr>
          <p:nvPr>
            <p:ph type="body"/>
          </p:nvPr>
        </p:nvSpPr>
        <p:spPr>
          <a:xfrm>
            <a:off x="898560" y="5119200"/>
            <a:ext cx="4932360" cy="4851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TextShape 1"/>
          <p:cNvSpPr txBox="1"/>
          <p:nvPr/>
        </p:nvSpPr>
        <p:spPr>
          <a:xfrm>
            <a:off x="4278960" y="10157400"/>
            <a:ext cx="3280320" cy="533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marL="216000" indent="-190080">
              <a:lnSpc>
                <a:spcPct val="100000"/>
              </a:lnSpc>
            </a:pPr>
            <a:fld id="{36D2460C-ED43-4A54-83B1-BE237632604C}" type="slidenum">
              <a:rPr lang="fr-FR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3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316" name="CustomShape 2"/>
          <p:cNvSpPr/>
          <p:nvPr/>
        </p:nvSpPr>
        <p:spPr>
          <a:xfrm>
            <a:off x="3884760" y="8685360"/>
            <a:ext cx="2947680" cy="43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marL="216000" indent="-190080" algn="r">
              <a:lnSpc>
                <a:spcPct val="100000"/>
              </a:lnSpc>
            </a:pPr>
            <a:fld id="{BA451C50-250D-4A92-93EC-8FB1E079322A}" type="slidenum">
              <a:rPr lang="fr-FR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3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17" name="CustomShape 3"/>
          <p:cNvSpPr/>
          <p:nvPr/>
        </p:nvSpPr>
        <p:spPr>
          <a:xfrm>
            <a:off x="3884760" y="8685360"/>
            <a:ext cx="2953800" cy="44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marL="216000" indent="-190080" algn="r">
              <a:lnSpc>
                <a:spcPct val="100000"/>
              </a:lnSpc>
            </a:pPr>
            <a:fld id="{F11139E6-AD41-4BA6-92D4-177C6E37A57A}" type="slidenum">
              <a:rPr lang="fr-FR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3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18" name="CustomShape 4"/>
          <p:cNvSpPr/>
          <p:nvPr/>
        </p:nvSpPr>
        <p:spPr>
          <a:xfrm>
            <a:off x="3884760" y="8685360"/>
            <a:ext cx="2955600" cy="442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marL="216000" indent="-190080" algn="r">
              <a:lnSpc>
                <a:spcPct val="100000"/>
              </a:lnSpc>
            </a:pPr>
            <a:fld id="{068C72CD-AC36-4AD6-BE86-21667F4A3516}" type="slidenum">
              <a:rPr lang="fr-FR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3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19" name="CustomShape 5"/>
          <p:cNvSpPr/>
          <p:nvPr/>
        </p:nvSpPr>
        <p:spPr>
          <a:xfrm>
            <a:off x="3884760" y="8685360"/>
            <a:ext cx="2957040" cy="44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marL="216000" indent="-190080" algn="r">
              <a:lnSpc>
                <a:spcPct val="100000"/>
              </a:lnSpc>
            </a:pPr>
            <a:fld id="{60CDCEF8-1805-4EF6-BDC1-A9E27DE7AD41}" type="slidenum">
              <a:rPr lang="fr-FR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3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20" name="CustomShape 6"/>
          <p:cNvSpPr/>
          <p:nvPr/>
        </p:nvSpPr>
        <p:spPr>
          <a:xfrm>
            <a:off x="3884760" y="8685360"/>
            <a:ext cx="2962080" cy="448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marL="216000" indent="-190080" algn="r">
              <a:lnSpc>
                <a:spcPct val="100000"/>
              </a:lnSpc>
            </a:pPr>
            <a:fld id="{5302408B-70FE-4C6D-A17E-B311135C4D12}" type="slidenum">
              <a:rPr lang="fr-FR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3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21" name="PlaceHolder 7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22" name="PlaceHolder 8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TextShape 1"/>
          <p:cNvSpPr txBox="1"/>
          <p:nvPr/>
        </p:nvSpPr>
        <p:spPr>
          <a:xfrm>
            <a:off x="4278960" y="10157400"/>
            <a:ext cx="3280320" cy="533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marL="216000" indent="-190080">
              <a:lnSpc>
                <a:spcPct val="100000"/>
              </a:lnSpc>
            </a:pPr>
            <a:fld id="{170C2B25-713A-4735-A8FA-D60956460ED8}" type="slidenum">
              <a:rPr lang="fr-FR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5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327" name="CustomShape 2"/>
          <p:cNvSpPr/>
          <p:nvPr/>
        </p:nvSpPr>
        <p:spPr>
          <a:xfrm>
            <a:off x="3884760" y="8685360"/>
            <a:ext cx="2947680" cy="43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marL="216000" indent="-190080" algn="r">
              <a:lnSpc>
                <a:spcPct val="100000"/>
              </a:lnSpc>
            </a:pPr>
            <a:fld id="{02F6CF53-92A8-4372-B5F0-35964ED3C4CF}" type="slidenum">
              <a:rPr lang="fr-FR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5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28" name="CustomShape 3"/>
          <p:cNvSpPr/>
          <p:nvPr/>
        </p:nvSpPr>
        <p:spPr>
          <a:xfrm>
            <a:off x="3849840" y="9429840"/>
            <a:ext cx="2933280" cy="48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marL="216000" indent="-196560" algn="r">
              <a:lnSpc>
                <a:spcPct val="100000"/>
              </a:lnSpc>
            </a:pPr>
            <a:fld id="{B83B44F8-051F-4BD8-9541-0EC9FC4A05C9}" type="slidenum">
              <a:rPr lang="fr-FR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5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29" name="CustomShape 4"/>
          <p:cNvSpPr/>
          <p:nvPr/>
        </p:nvSpPr>
        <p:spPr>
          <a:xfrm>
            <a:off x="0" y="0"/>
            <a:ext cx="1080" cy="1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FFFFFF"/>
                </a:solidFill>
                <a:latin typeface="Calibri"/>
                <a:ea typeface="+mn-ea"/>
              </a:rPr>
              <a:t>* dispensé au lycée Guillaume Fichet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330" name="CustomShape 5"/>
          <p:cNvSpPr/>
          <p:nvPr/>
        </p:nvSpPr>
        <p:spPr>
          <a:xfrm>
            <a:off x="3849840" y="9429840"/>
            <a:ext cx="293508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marL="216000" indent="-196560" algn="r">
              <a:lnSpc>
                <a:spcPct val="100000"/>
              </a:lnSpc>
            </a:pPr>
            <a:fld id="{432A5721-0541-4DB6-B024-80D6D6D463D9}" type="slidenum">
              <a:rPr lang="fr-FR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5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31" name="CustomShape 6"/>
          <p:cNvSpPr/>
          <p:nvPr/>
        </p:nvSpPr>
        <p:spPr>
          <a:xfrm>
            <a:off x="3849840" y="0"/>
            <a:ext cx="2945880" cy="496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07/10/21</a:t>
            </a:r>
            <a:endParaRPr lang="fr-FR" sz="1200" b="0" strike="noStrike" spc="-1">
              <a:latin typeface="Arial"/>
            </a:endParaRPr>
          </a:p>
        </p:txBody>
      </p:sp>
      <p:sp>
        <p:nvSpPr>
          <p:cNvPr id="332" name="PlaceHolder 7"/>
          <p:cNvSpPr>
            <a:spLocks noGrp="1" noRot="1" noChangeAspect="1"/>
          </p:cNvSpPr>
          <p:nvPr>
            <p:ph type="sldImg"/>
          </p:nvPr>
        </p:nvSpPr>
        <p:spPr>
          <a:xfrm>
            <a:off x="106363" y="762000"/>
            <a:ext cx="6675437" cy="3756025"/>
          </a:xfrm>
          <a:prstGeom prst="rect">
            <a:avLst/>
          </a:prstGeom>
        </p:spPr>
      </p:sp>
      <p:sp>
        <p:nvSpPr>
          <p:cNvPr id="333" name="PlaceHolder 8"/>
          <p:cNvSpPr>
            <a:spLocks noGrp="1"/>
          </p:cNvSpPr>
          <p:nvPr>
            <p:ph type="body"/>
          </p:nvPr>
        </p:nvSpPr>
        <p:spPr>
          <a:xfrm>
            <a:off x="689040" y="4759200"/>
            <a:ext cx="5509800" cy="4506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CustomShape 1"/>
          <p:cNvSpPr/>
          <p:nvPr/>
        </p:nvSpPr>
        <p:spPr>
          <a:xfrm>
            <a:off x="3850560" y="9430200"/>
            <a:ext cx="2944800" cy="497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D6EC8D0E-23A3-4876-A3E3-BFD65B94BCD1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MS PGothic"/>
              </a:rPr>
              <a:t>13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335" name="CustomShape 2"/>
          <p:cNvSpPr/>
          <p:nvPr/>
        </p:nvSpPr>
        <p:spPr>
          <a:xfrm>
            <a:off x="1125000" y="806760"/>
            <a:ext cx="4487040" cy="40413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6" name="PlaceHolder 3"/>
          <p:cNvSpPr>
            <a:spLocks noGrp="1"/>
          </p:cNvSpPr>
          <p:nvPr>
            <p:ph type="body"/>
          </p:nvPr>
        </p:nvSpPr>
        <p:spPr>
          <a:xfrm>
            <a:off x="898560" y="5119200"/>
            <a:ext cx="4932360" cy="4851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CustomShape 1"/>
          <p:cNvSpPr/>
          <p:nvPr/>
        </p:nvSpPr>
        <p:spPr>
          <a:xfrm>
            <a:off x="3850560" y="9430200"/>
            <a:ext cx="2944800" cy="497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F9733CE5-1A15-4221-971E-A2B51B9B488E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MS PGothic"/>
              </a:rPr>
              <a:t>15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324" name="CustomShape 2"/>
          <p:cNvSpPr/>
          <p:nvPr/>
        </p:nvSpPr>
        <p:spPr>
          <a:xfrm>
            <a:off x="1125000" y="806760"/>
            <a:ext cx="4487040" cy="40413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5" name="PlaceHolder 3"/>
          <p:cNvSpPr>
            <a:spLocks noGrp="1"/>
          </p:cNvSpPr>
          <p:nvPr>
            <p:ph type="body"/>
          </p:nvPr>
        </p:nvSpPr>
        <p:spPr>
          <a:xfrm>
            <a:off x="898560" y="5119200"/>
            <a:ext cx="4932360" cy="4851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CustomShape 1"/>
          <p:cNvSpPr/>
          <p:nvPr/>
        </p:nvSpPr>
        <p:spPr>
          <a:xfrm>
            <a:off x="3850560" y="9430200"/>
            <a:ext cx="2944800" cy="497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0F2A99EC-4E64-402F-95E3-AE389F836921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MS PGothic"/>
              </a:rPr>
              <a:t>18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338" name="CustomShape 2"/>
          <p:cNvSpPr/>
          <p:nvPr/>
        </p:nvSpPr>
        <p:spPr>
          <a:xfrm>
            <a:off x="1125000" y="806760"/>
            <a:ext cx="4487040" cy="40413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9" name="PlaceHolder 3"/>
          <p:cNvSpPr>
            <a:spLocks noGrp="1"/>
          </p:cNvSpPr>
          <p:nvPr>
            <p:ph type="body"/>
          </p:nvPr>
        </p:nvSpPr>
        <p:spPr>
          <a:xfrm>
            <a:off x="898560" y="5119200"/>
            <a:ext cx="4932360" cy="4851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CustomShape 1"/>
          <p:cNvSpPr/>
          <p:nvPr/>
        </p:nvSpPr>
        <p:spPr>
          <a:xfrm>
            <a:off x="3850560" y="9429840"/>
            <a:ext cx="2921040" cy="471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marL="215640" indent="-193320" algn="r">
              <a:lnSpc>
                <a:spcPct val="100000"/>
              </a:lnSpc>
            </a:pPr>
            <a:fld id="{B639DCF5-EC48-40CC-8F2D-F7B2AB33459E}" type="slidenum">
              <a:rPr lang="fr-FR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19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41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431800" y="1241425"/>
            <a:ext cx="5910263" cy="3325813"/>
          </a:xfrm>
          <a:prstGeom prst="rect">
            <a:avLst/>
          </a:prstGeom>
        </p:spPr>
      </p:sp>
      <p:sp>
        <p:nvSpPr>
          <p:cNvPr id="342" name="PlaceHolder 3"/>
          <p:cNvSpPr>
            <a:spLocks noGrp="1"/>
          </p:cNvSpPr>
          <p:nvPr>
            <p:ph type="body"/>
          </p:nvPr>
        </p:nvSpPr>
        <p:spPr>
          <a:xfrm>
            <a:off x="679680" y="4777560"/>
            <a:ext cx="5415480" cy="3884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image" Target="../media/image4.wmf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3.wmf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1"/>
          <p:cNvGrpSpPr/>
          <p:nvPr/>
        </p:nvGrpSpPr>
        <p:grpSpPr>
          <a:xfrm>
            <a:off x="0" y="-8640"/>
            <a:ext cx="12191400" cy="6866640"/>
            <a:chOff x="0" y="-8640"/>
            <a:chExt cx="12191400" cy="6866640"/>
          </a:xfrm>
        </p:grpSpPr>
        <p:sp>
          <p:nvSpPr>
            <p:cNvPr id="25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360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360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" name="CustomShape 4"/>
            <p:cNvSpPr/>
            <p:nvPr/>
          </p:nvSpPr>
          <p:spPr>
            <a:xfrm>
              <a:off x="9181440" y="-8640"/>
              <a:ext cx="3006720" cy="686592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4" name="CustomShape 5"/>
            <p:cNvSpPr/>
            <p:nvPr/>
          </p:nvSpPr>
          <p:spPr>
            <a:xfrm>
              <a:off x="9603360" y="-8640"/>
              <a:ext cx="2587680" cy="686592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5" name="CustomShape 6"/>
            <p:cNvSpPr/>
            <p:nvPr/>
          </p:nvSpPr>
          <p:spPr>
            <a:xfrm>
              <a:off x="8932320" y="3048120"/>
              <a:ext cx="3259080" cy="380916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" name="CustomShape 7"/>
            <p:cNvSpPr/>
            <p:nvPr/>
          </p:nvSpPr>
          <p:spPr>
            <a:xfrm>
              <a:off x="9334440" y="-8640"/>
              <a:ext cx="2853720" cy="686592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" name="CustomShape 8"/>
            <p:cNvSpPr/>
            <p:nvPr/>
          </p:nvSpPr>
          <p:spPr>
            <a:xfrm>
              <a:off x="10898640" y="-8640"/>
              <a:ext cx="1289520" cy="686592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8" name="CustomShape 9"/>
            <p:cNvSpPr/>
            <p:nvPr/>
          </p:nvSpPr>
          <p:spPr>
            <a:xfrm>
              <a:off x="10938960" y="-8640"/>
              <a:ext cx="1249200" cy="686592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9" name="CustomShape 10"/>
            <p:cNvSpPr/>
            <p:nvPr/>
          </p:nvSpPr>
          <p:spPr>
            <a:xfrm>
              <a:off x="10371600" y="3589920"/>
              <a:ext cx="1816560" cy="32673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0" name="CustomShape 11"/>
            <p:cNvSpPr/>
            <p:nvPr/>
          </p:nvSpPr>
          <p:spPr>
            <a:xfrm>
              <a:off x="0" y="4013280"/>
              <a:ext cx="447840" cy="28440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grpSp>
        <p:nvGrpSpPr>
          <p:cNvPr id="11" name="Group 12"/>
          <p:cNvGrpSpPr/>
          <p:nvPr/>
        </p:nvGrpSpPr>
        <p:grpSpPr>
          <a:xfrm>
            <a:off x="720" y="-8640"/>
            <a:ext cx="12190680" cy="6866640"/>
            <a:chOff x="720" y="-8640"/>
            <a:chExt cx="12190680" cy="6866640"/>
          </a:xfrm>
        </p:grpSpPr>
        <p:sp>
          <p:nvSpPr>
            <p:cNvPr id="12" name="Line 13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360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3" name="Line 14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360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4" name="CustomShape 15"/>
            <p:cNvSpPr/>
            <p:nvPr/>
          </p:nvSpPr>
          <p:spPr>
            <a:xfrm>
              <a:off x="9181440" y="-8640"/>
              <a:ext cx="3006720" cy="686592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5" name="CustomShape 16"/>
            <p:cNvSpPr/>
            <p:nvPr/>
          </p:nvSpPr>
          <p:spPr>
            <a:xfrm>
              <a:off x="9603360" y="-8640"/>
              <a:ext cx="2587680" cy="686592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" name="CustomShape 17"/>
            <p:cNvSpPr/>
            <p:nvPr/>
          </p:nvSpPr>
          <p:spPr>
            <a:xfrm>
              <a:off x="8932320" y="3048120"/>
              <a:ext cx="3259080" cy="380916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7" name="CustomShape 18"/>
            <p:cNvSpPr/>
            <p:nvPr/>
          </p:nvSpPr>
          <p:spPr>
            <a:xfrm>
              <a:off x="9334440" y="-8640"/>
              <a:ext cx="2853720" cy="686592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8" name="CustomShape 19"/>
            <p:cNvSpPr/>
            <p:nvPr/>
          </p:nvSpPr>
          <p:spPr>
            <a:xfrm>
              <a:off x="10898640" y="-8640"/>
              <a:ext cx="1289520" cy="686592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9" name="CustomShape 20"/>
            <p:cNvSpPr/>
            <p:nvPr/>
          </p:nvSpPr>
          <p:spPr>
            <a:xfrm>
              <a:off x="10938960" y="-8640"/>
              <a:ext cx="1249200" cy="686592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0" name="CustomShape 21"/>
            <p:cNvSpPr/>
            <p:nvPr/>
          </p:nvSpPr>
          <p:spPr>
            <a:xfrm>
              <a:off x="10371600" y="3589920"/>
              <a:ext cx="1816560" cy="32673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1" name="CustomShape 22"/>
            <p:cNvSpPr/>
            <p:nvPr/>
          </p:nvSpPr>
          <p:spPr>
            <a:xfrm rot="10800000">
              <a:off x="720" y="720"/>
              <a:ext cx="842040" cy="56653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22" name="PlaceHolder 23"/>
          <p:cNvSpPr>
            <a:spLocks noGrp="1"/>
          </p:cNvSpPr>
          <p:nvPr>
            <p:ph type="title"/>
          </p:nvPr>
        </p:nvSpPr>
        <p:spPr>
          <a:xfrm>
            <a:off x="1058400" y="353880"/>
            <a:ext cx="10477080" cy="12618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r>
              <a:rPr lang="fr-FR" sz="4400" b="0" strike="noStrike" spc="-1">
                <a:solidFill>
                  <a:srgbClr val="000000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23" name="PlaceHolder 2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1"/>
          <p:cNvGrpSpPr/>
          <p:nvPr/>
        </p:nvGrpSpPr>
        <p:grpSpPr>
          <a:xfrm>
            <a:off x="0" y="-8640"/>
            <a:ext cx="12191400" cy="6866640"/>
            <a:chOff x="0" y="-8640"/>
            <a:chExt cx="12191400" cy="6866640"/>
          </a:xfrm>
        </p:grpSpPr>
        <p:sp>
          <p:nvSpPr>
            <p:cNvPr id="61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360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62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360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63" name="CustomShape 4"/>
            <p:cNvSpPr/>
            <p:nvPr/>
          </p:nvSpPr>
          <p:spPr>
            <a:xfrm>
              <a:off x="9181440" y="-8640"/>
              <a:ext cx="3006720" cy="686592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4" name="CustomShape 5"/>
            <p:cNvSpPr/>
            <p:nvPr/>
          </p:nvSpPr>
          <p:spPr>
            <a:xfrm>
              <a:off x="9603360" y="-8640"/>
              <a:ext cx="2587680" cy="686592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5" name="CustomShape 6"/>
            <p:cNvSpPr/>
            <p:nvPr/>
          </p:nvSpPr>
          <p:spPr>
            <a:xfrm>
              <a:off x="8932320" y="3048120"/>
              <a:ext cx="3259080" cy="380916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6" name="CustomShape 7"/>
            <p:cNvSpPr/>
            <p:nvPr/>
          </p:nvSpPr>
          <p:spPr>
            <a:xfrm>
              <a:off x="9334440" y="-8640"/>
              <a:ext cx="2853720" cy="686592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7" name="CustomShape 8"/>
            <p:cNvSpPr/>
            <p:nvPr/>
          </p:nvSpPr>
          <p:spPr>
            <a:xfrm>
              <a:off x="10898640" y="-8640"/>
              <a:ext cx="1289520" cy="686592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8" name="CustomShape 9"/>
            <p:cNvSpPr/>
            <p:nvPr/>
          </p:nvSpPr>
          <p:spPr>
            <a:xfrm>
              <a:off x="10938960" y="-8640"/>
              <a:ext cx="1249200" cy="686592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9" name="CustomShape 10"/>
            <p:cNvSpPr/>
            <p:nvPr/>
          </p:nvSpPr>
          <p:spPr>
            <a:xfrm>
              <a:off x="10371600" y="3589920"/>
              <a:ext cx="1816560" cy="32673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0" name="CustomShape 11"/>
            <p:cNvSpPr/>
            <p:nvPr/>
          </p:nvSpPr>
          <p:spPr>
            <a:xfrm>
              <a:off x="0" y="4013280"/>
              <a:ext cx="447840" cy="28440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71" name="PlaceHolder 1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72" name="PlaceHolder 1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roup 1"/>
          <p:cNvGrpSpPr/>
          <p:nvPr/>
        </p:nvGrpSpPr>
        <p:grpSpPr>
          <a:xfrm>
            <a:off x="0" y="-7920"/>
            <a:ext cx="12171960" cy="6851520"/>
            <a:chOff x="0" y="-7920"/>
            <a:chExt cx="12171960" cy="6851520"/>
          </a:xfrm>
        </p:grpSpPr>
        <p:sp>
          <p:nvSpPr>
            <p:cNvPr id="110" name="Line 2"/>
            <p:cNvSpPr/>
            <p:nvPr/>
          </p:nvSpPr>
          <p:spPr>
            <a:xfrm>
              <a:off x="9355680" y="0"/>
              <a:ext cx="1200240" cy="6843600"/>
            </a:xfrm>
            <a:prstGeom prst="line">
              <a:avLst/>
            </a:prstGeom>
            <a:ln w="9360">
              <a:solidFill>
                <a:srgbClr val="BFBFBF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1" name="Line 3"/>
            <p:cNvSpPr/>
            <p:nvPr/>
          </p:nvSpPr>
          <p:spPr>
            <a:xfrm flipH="1">
              <a:off x="7393680" y="3681360"/>
              <a:ext cx="4778280" cy="3162240"/>
            </a:xfrm>
            <a:prstGeom prst="line">
              <a:avLst/>
            </a:prstGeom>
            <a:ln w="9360">
              <a:solidFill>
                <a:srgbClr val="D9D9D9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2" name="CustomShape 4"/>
            <p:cNvSpPr/>
            <p:nvPr/>
          </p:nvSpPr>
          <p:spPr>
            <a:xfrm>
              <a:off x="9167760" y="-7920"/>
              <a:ext cx="2985120" cy="685116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rgbClr val="90C226">
                <a:alpha val="30000"/>
              </a:srgbClr>
            </a:solidFill>
            <a:ln>
              <a:noFill/>
            </a:ln>
            <a:effectLst>
              <a:outerShdw dist="25560" dir="540000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3" name="CustomShape 5"/>
            <p:cNvSpPr/>
            <p:nvPr/>
          </p:nvSpPr>
          <p:spPr>
            <a:xfrm>
              <a:off x="9588600" y="-7920"/>
              <a:ext cx="2566080" cy="685116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226">
                <a:alpha val="20000"/>
              </a:srgbClr>
            </a:solidFill>
            <a:ln>
              <a:noFill/>
            </a:ln>
            <a:effectLst>
              <a:outerShdw dist="25560" dir="540000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4" name="CustomShape 6"/>
            <p:cNvSpPr/>
            <p:nvPr/>
          </p:nvSpPr>
          <p:spPr>
            <a:xfrm>
              <a:off x="8917920" y="3048120"/>
              <a:ext cx="3234960" cy="3795120"/>
            </a:xfrm>
            <a:custGeom>
              <a:avLst/>
              <a:gdLst/>
              <a:ahLst/>
              <a:cxnLst/>
              <a:rect l="l" t="t" r="r" b="b"/>
              <a:pathLst>
                <a:path w="6791" h="10583">
                  <a:moveTo>
                    <a:pt x="0" y="10583"/>
                  </a:moveTo>
                  <a:lnTo>
                    <a:pt x="0" y="0"/>
                  </a:lnTo>
                  <a:lnTo>
                    <a:pt x="6791" y="10583"/>
                  </a:lnTo>
                  <a:lnTo>
                    <a:pt x="0" y="10583"/>
                  </a:lnTo>
                  <a:close/>
                </a:path>
              </a:pathLst>
            </a:custGeom>
            <a:solidFill>
              <a:srgbClr val="54A021">
                <a:alpha val="72000"/>
              </a:srgbClr>
            </a:solidFill>
            <a:ln>
              <a:noFill/>
            </a:ln>
            <a:effectLst>
              <a:outerShdw dist="25560" dir="540000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5" name="CustomShape 7"/>
            <p:cNvSpPr/>
            <p:nvPr/>
          </p:nvSpPr>
          <p:spPr>
            <a:xfrm>
              <a:off x="9319680" y="-7920"/>
              <a:ext cx="2833200" cy="685116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9">
                <a:alpha val="70000"/>
              </a:srgbClr>
            </a:solidFill>
            <a:ln>
              <a:noFill/>
            </a:ln>
            <a:effectLst>
              <a:outerShdw dist="25560" dir="540000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6" name="CustomShape 8"/>
            <p:cNvSpPr/>
            <p:nvPr/>
          </p:nvSpPr>
          <p:spPr>
            <a:xfrm>
              <a:off x="10883520" y="-7920"/>
              <a:ext cx="1269360" cy="685116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C0E474">
                <a:alpha val="70000"/>
              </a:srgbClr>
            </a:solidFill>
            <a:ln>
              <a:noFill/>
            </a:ln>
            <a:effectLst>
              <a:outerShdw dist="25560" dir="540000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7" name="CustomShape 9"/>
            <p:cNvSpPr/>
            <p:nvPr/>
          </p:nvSpPr>
          <p:spPr>
            <a:xfrm>
              <a:off x="10923840" y="-7920"/>
              <a:ext cx="1229040" cy="685116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226">
                <a:alpha val="65000"/>
              </a:srgbClr>
            </a:solidFill>
            <a:ln>
              <a:noFill/>
            </a:ln>
            <a:effectLst>
              <a:outerShdw dist="25560" dir="540000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8" name="CustomShape 10"/>
            <p:cNvSpPr/>
            <p:nvPr/>
          </p:nvSpPr>
          <p:spPr>
            <a:xfrm>
              <a:off x="10356480" y="3589200"/>
              <a:ext cx="1796400" cy="3252600"/>
            </a:xfrm>
            <a:custGeom>
              <a:avLst/>
              <a:gdLst/>
              <a:ahLst/>
              <a:cxnLst/>
              <a:rect l="l" t="t" r="r" b="b"/>
              <a:pathLst>
                <a:path w="3786" h="9078">
                  <a:moveTo>
                    <a:pt x="0" y="9078"/>
                  </a:moveTo>
                  <a:lnTo>
                    <a:pt x="0" y="0"/>
                  </a:lnTo>
                  <a:lnTo>
                    <a:pt x="3786" y="9078"/>
                  </a:lnTo>
                  <a:lnTo>
                    <a:pt x="0" y="9078"/>
                  </a:lnTo>
                  <a:close/>
                </a:path>
              </a:pathLst>
            </a:custGeom>
            <a:solidFill>
              <a:srgbClr val="90C226">
                <a:alpha val="80000"/>
              </a:srgbClr>
            </a:solidFill>
            <a:ln>
              <a:noFill/>
            </a:ln>
            <a:effectLst>
              <a:outerShdw dist="25560" dir="540000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9" name="CustomShape 11"/>
            <p:cNvSpPr/>
            <p:nvPr/>
          </p:nvSpPr>
          <p:spPr>
            <a:xfrm>
              <a:off x="0" y="4013280"/>
              <a:ext cx="428760" cy="2829960"/>
            </a:xfrm>
            <a:custGeom>
              <a:avLst/>
              <a:gdLst/>
              <a:ahLst/>
              <a:cxnLst/>
              <a:rect l="l" t="t" r="r" b="b"/>
              <a:pathLst>
                <a:path w="934" h="7902">
                  <a:moveTo>
                    <a:pt x="0" y="7902"/>
                  </a:moveTo>
                  <a:lnTo>
                    <a:pt x="934" y="0"/>
                  </a:lnTo>
                  <a:lnTo>
                    <a:pt x="934" y="7902"/>
                  </a:lnTo>
                  <a:lnTo>
                    <a:pt x="0" y="7902"/>
                  </a:lnTo>
                  <a:close/>
                </a:path>
              </a:pathLst>
            </a:custGeom>
            <a:solidFill>
              <a:srgbClr val="90C226">
                <a:alpha val="85000"/>
              </a:srgbClr>
            </a:solidFill>
            <a:ln>
              <a:noFill/>
            </a:ln>
            <a:effectLst>
              <a:outerShdw dist="25560" dir="540000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20" name="CustomShape 12"/>
          <p:cNvSpPr/>
          <p:nvPr/>
        </p:nvSpPr>
        <p:spPr>
          <a:xfrm>
            <a:off x="677160" y="6041880"/>
            <a:ext cx="6297120" cy="3650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1" name="PlaceHolder 13"/>
          <p:cNvSpPr>
            <a:spLocks noGrp="1"/>
          </p:cNvSpPr>
          <p:nvPr>
            <p:ph type="title"/>
          </p:nvPr>
        </p:nvSpPr>
        <p:spPr>
          <a:xfrm>
            <a:off x="840240" y="457200"/>
            <a:ext cx="3932280" cy="159984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pPr>
              <a:lnSpc>
                <a:spcPct val="90000"/>
              </a:lnSpc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  <a:ea typeface="DejaVu Sans"/>
              </a:rPr>
              <a:t>Modifiez le style du titre</a:t>
            </a: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14"/>
          <p:cNvSpPr>
            <a:spLocks noGrp="1"/>
          </p:cNvSpPr>
          <p:nvPr>
            <p:ph type="body"/>
          </p:nvPr>
        </p:nvSpPr>
        <p:spPr>
          <a:xfrm>
            <a:off x="5183640" y="987480"/>
            <a:ext cx="6171840" cy="487332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</a:rPr>
              <a:t>Septième niveau de plan</a:t>
            </a:r>
          </a:p>
        </p:txBody>
      </p:sp>
      <p:sp>
        <p:nvSpPr>
          <p:cNvPr id="123" name="PlaceHolder 15"/>
          <p:cNvSpPr>
            <a:spLocks noGrp="1"/>
          </p:cNvSpPr>
          <p:nvPr>
            <p:ph type="body"/>
          </p:nvPr>
        </p:nvSpPr>
        <p:spPr>
          <a:xfrm>
            <a:off x="840240" y="2057400"/>
            <a:ext cx="3932280" cy="38113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fr-FR" sz="1600" b="0" strike="noStrike" spc="-1">
                <a:solidFill>
                  <a:srgbClr val="000000"/>
                </a:solidFill>
                <a:latin typeface="Arial"/>
                <a:ea typeface="DejaVu Sans"/>
              </a:rPr>
              <a:t>Modifier les styles du texte du masque</a:t>
            </a: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16"/>
          <p:cNvSpPr>
            <a:spLocks noGrp="1"/>
          </p:cNvSpPr>
          <p:nvPr>
            <p:ph type="sldNum"/>
          </p:nvPr>
        </p:nvSpPr>
        <p:spPr>
          <a:xfrm>
            <a:off x="8591040" y="6041520"/>
            <a:ext cx="664560" cy="3506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fld id="{4FE20F13-131F-4116-BC91-2F518A022ED5}" type="slidenum"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‹N°›</a:t>
            </a:fld>
            <a:endParaRPr lang="fr-FR" sz="18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1073160" y="0"/>
            <a:ext cx="10509120" cy="369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62" name="Picture 2"/>
          <p:cNvPicPr/>
          <p:nvPr/>
        </p:nvPicPr>
        <p:blipFill>
          <a:blip r:embed="rId14"/>
          <a:stretch/>
        </p:blipFill>
        <p:spPr>
          <a:xfrm>
            <a:off x="768240" y="6284880"/>
            <a:ext cx="1788120" cy="409320"/>
          </a:xfrm>
          <a:prstGeom prst="rect">
            <a:avLst/>
          </a:prstGeom>
          <a:ln>
            <a:noFill/>
          </a:ln>
        </p:spPr>
      </p:pic>
      <p:pic>
        <p:nvPicPr>
          <p:cNvPr id="163" name="Picture 3"/>
          <p:cNvPicPr/>
          <p:nvPr/>
        </p:nvPicPr>
        <p:blipFill>
          <a:blip r:embed="rId15"/>
          <a:stretch/>
        </p:blipFill>
        <p:spPr>
          <a:xfrm>
            <a:off x="8102160" y="6334200"/>
            <a:ext cx="1432800" cy="360000"/>
          </a:xfrm>
          <a:prstGeom prst="rect">
            <a:avLst/>
          </a:prstGeom>
          <a:ln>
            <a:noFill/>
          </a:ln>
        </p:spPr>
      </p:pic>
      <p:pic>
        <p:nvPicPr>
          <p:cNvPr id="164" name="Picture 4"/>
          <p:cNvPicPr/>
          <p:nvPr/>
        </p:nvPicPr>
        <p:blipFill>
          <a:blip r:embed="rId16"/>
          <a:stretch/>
        </p:blipFill>
        <p:spPr>
          <a:xfrm>
            <a:off x="4563360" y="6442200"/>
            <a:ext cx="1532160" cy="145440"/>
          </a:xfrm>
          <a:prstGeom prst="rect">
            <a:avLst/>
          </a:prstGeom>
          <a:ln>
            <a:noFill/>
          </a:ln>
        </p:spPr>
      </p:pic>
      <p:pic>
        <p:nvPicPr>
          <p:cNvPr id="165" name="Picture 5"/>
          <p:cNvPicPr/>
          <p:nvPr/>
        </p:nvPicPr>
        <p:blipFill>
          <a:blip r:embed="rId17"/>
          <a:stretch/>
        </p:blipFill>
        <p:spPr>
          <a:xfrm>
            <a:off x="0" y="0"/>
            <a:ext cx="12191760" cy="183960"/>
          </a:xfrm>
          <a:prstGeom prst="rect">
            <a:avLst/>
          </a:prstGeom>
          <a:ln>
            <a:noFill/>
          </a:ln>
        </p:spPr>
      </p:pic>
      <p:sp>
        <p:nvSpPr>
          <p:cNvPr id="166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onisep.fr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992880" y="2648160"/>
            <a:ext cx="9548280" cy="15530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2400" b="1" strike="noStrike" spc="-1">
                <a:solidFill>
                  <a:srgbClr val="002060"/>
                </a:solidFill>
                <a:latin typeface="Calibri"/>
                <a:ea typeface="DejaVu Sans"/>
              </a:rPr>
              <a:t>Réunion des parents</a:t>
            </a:r>
            <a:endParaRPr lang="fr-FR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400" b="1" strike="noStrike" spc="-1">
                <a:solidFill>
                  <a:srgbClr val="002060"/>
                </a:solidFill>
                <a:latin typeface="Calibri"/>
                <a:ea typeface="DejaVu Sans"/>
              </a:rPr>
              <a:t>Formations post seconde générale et technologique</a:t>
            </a:r>
            <a:endParaRPr lang="fr-FR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2400" b="0" strike="noStrike" spc="-1">
              <a:latin typeface="Arial"/>
            </a:endParaRPr>
          </a:p>
        </p:txBody>
      </p:sp>
      <p:pic>
        <p:nvPicPr>
          <p:cNvPr id="211" name="Picture 2"/>
          <p:cNvPicPr/>
          <p:nvPr/>
        </p:nvPicPr>
        <p:blipFill>
          <a:blip r:embed="rId2"/>
          <a:stretch/>
        </p:blipFill>
        <p:spPr>
          <a:xfrm>
            <a:off x="155520" y="0"/>
            <a:ext cx="1072440" cy="83916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CustomShape 1"/>
          <p:cNvSpPr/>
          <p:nvPr/>
        </p:nvSpPr>
        <p:spPr>
          <a:xfrm>
            <a:off x="2652840" y="1157400"/>
            <a:ext cx="7619400" cy="394920"/>
          </a:xfrm>
          <a:prstGeom prst="rect">
            <a:avLst/>
          </a:prstGeom>
          <a:ln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Enseignements communs du cycle terminal</a:t>
            </a:r>
            <a:endParaRPr lang="fr-FR" sz="2000" b="0" strike="noStrike" spc="-1">
              <a:latin typeface="Arial"/>
            </a:endParaRPr>
          </a:p>
        </p:txBody>
      </p:sp>
      <p:sp>
        <p:nvSpPr>
          <p:cNvPr id="289" name="CustomShape 2"/>
          <p:cNvSpPr/>
          <p:nvPr/>
        </p:nvSpPr>
        <p:spPr>
          <a:xfrm>
            <a:off x="2144520" y="706320"/>
            <a:ext cx="8257320" cy="36432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La voie technologique</a:t>
            </a:r>
            <a:endParaRPr lang="fr-FR" sz="1800" b="0" strike="noStrike" spc="-1">
              <a:latin typeface="Arial"/>
            </a:endParaRPr>
          </a:p>
        </p:txBody>
      </p:sp>
      <p:graphicFrame>
        <p:nvGraphicFramePr>
          <p:cNvPr id="290" name="Table 3"/>
          <p:cNvGraphicFramePr/>
          <p:nvPr/>
        </p:nvGraphicFramePr>
        <p:xfrm>
          <a:off x="1919160" y="2205000"/>
          <a:ext cx="8243640" cy="4485600"/>
        </p:xfrm>
        <a:graphic>
          <a:graphicData uri="http://schemas.openxmlformats.org/drawingml/2006/table">
            <a:tbl>
              <a:tblPr/>
              <a:tblGrid>
                <a:gridCol w="412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6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8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Enseignement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Horaires 1</a:t>
                      </a:r>
                      <a:r>
                        <a:rPr lang="fr-FR" sz="2000" b="1" strike="noStrike" spc="-1" baseline="30000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re</a:t>
                      </a:r>
                      <a:r>
                        <a:rPr lang="fr-FR" sz="20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 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Horaires T</a:t>
                      </a:r>
                      <a:r>
                        <a:rPr lang="fr-FR" sz="2000" b="1" strike="noStrike" spc="-1" baseline="30000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ale</a:t>
                      </a:r>
                      <a:r>
                        <a:rPr lang="fr-FR" sz="20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 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Français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3 h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-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Philosophie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-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 h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Histoire géographie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 h 30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 h 30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Langues vivantes A et B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 h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 h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Mathématiques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3 h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3 h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Education physique et sportive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 h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 h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Enseignement moral et civique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0 h 30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0 h 30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Total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37609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14 h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37609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13 h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3760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560">
                <a:tc gridSpan="3">
                  <a:txBody>
                    <a:bodyPr/>
                    <a:lstStyle/>
                    <a:p>
                      <a:endParaRPr lang="fr-FR"/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7560">
                <a:tc gridSpan="3">
                  <a:txBody>
                    <a:bodyPr/>
                    <a:lstStyle/>
                    <a:p>
                      <a:endParaRPr lang="fr-FR"/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CustomShape 1"/>
          <p:cNvSpPr/>
          <p:nvPr/>
        </p:nvSpPr>
        <p:spPr>
          <a:xfrm>
            <a:off x="3537000" y="542880"/>
            <a:ext cx="5238000" cy="36432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voie technologique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92" name="CustomShape 2"/>
          <p:cNvSpPr/>
          <p:nvPr/>
        </p:nvSpPr>
        <p:spPr>
          <a:xfrm>
            <a:off x="5860440" y="936720"/>
            <a:ext cx="4746600" cy="394920"/>
          </a:xfrm>
          <a:prstGeom prst="rect">
            <a:avLst/>
          </a:prstGeom>
          <a:ln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la série STMG</a:t>
            </a:r>
            <a:endParaRPr lang="fr-FR" sz="2000" b="0" strike="noStrike" spc="-1">
              <a:latin typeface="Arial"/>
            </a:endParaRPr>
          </a:p>
        </p:txBody>
      </p:sp>
      <p:graphicFrame>
        <p:nvGraphicFramePr>
          <p:cNvPr id="293" name="Table 3"/>
          <p:cNvGraphicFramePr/>
          <p:nvPr/>
        </p:nvGraphicFramePr>
        <p:xfrm>
          <a:off x="1426320" y="2067120"/>
          <a:ext cx="8510400" cy="2897400"/>
        </p:xfrm>
        <a:graphic>
          <a:graphicData uri="http://schemas.openxmlformats.org/drawingml/2006/table">
            <a:tbl>
              <a:tblPr/>
              <a:tblGrid>
                <a:gridCol w="5486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1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Enseignement de spécialité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Horaires 1</a:t>
                      </a:r>
                      <a:r>
                        <a:rPr lang="fr-FR" sz="1800" b="1" strike="noStrike" spc="-1" baseline="30000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re</a:t>
                      </a:r>
                      <a:r>
                        <a:rPr lang="fr-FR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 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Horaires T</a:t>
                      </a:r>
                      <a:r>
                        <a:rPr lang="fr-FR" sz="1800" b="1" strike="noStrike" spc="-1" baseline="30000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ale</a:t>
                      </a:r>
                      <a:r>
                        <a:rPr lang="fr-FR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 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Sciences de gestion et numérique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 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Management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 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5240">
                <a:tc>
                  <a:txBody>
                    <a:bodyPr/>
                    <a:lstStyle/>
                    <a:p>
                      <a:pPr marL="343080" indent="-34236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Gestion et finance                                                       </a:t>
                      </a: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ou</a:t>
                      </a:r>
                      <a:endParaRPr lang="fr-FR" sz="1600" b="0" strike="noStrike" spc="-1">
                        <a:latin typeface="Arial"/>
                      </a:endParaRPr>
                    </a:p>
                    <a:p>
                      <a:pPr marL="343080" indent="-34236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Mercatique </a:t>
                      </a: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                                                                  ou</a:t>
                      </a:r>
                      <a:endParaRPr lang="fr-FR" sz="1600" b="0" strike="noStrike" spc="-1">
                        <a:latin typeface="Arial"/>
                      </a:endParaRPr>
                    </a:p>
                    <a:p>
                      <a:pPr marL="343080" indent="-34236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Ressources humaines et communication                ou</a:t>
                      </a:r>
                      <a:endParaRPr lang="fr-FR" sz="1600" b="0" strike="noStrike" spc="-1">
                        <a:latin typeface="Arial"/>
                      </a:endParaRPr>
                    </a:p>
                    <a:p>
                      <a:pPr marL="343080" indent="-34236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Systèmes d’information de gestion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-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10 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Droit et économie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 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 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Total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37609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15 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37609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16 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3760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CustomShape 1"/>
          <p:cNvSpPr/>
          <p:nvPr/>
        </p:nvSpPr>
        <p:spPr>
          <a:xfrm>
            <a:off x="3537000" y="542880"/>
            <a:ext cx="5238000" cy="36432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voie technologique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95" name="CustomShape 2"/>
          <p:cNvSpPr/>
          <p:nvPr/>
        </p:nvSpPr>
        <p:spPr>
          <a:xfrm>
            <a:off x="6068160" y="936720"/>
            <a:ext cx="4538520" cy="394920"/>
          </a:xfrm>
          <a:prstGeom prst="rect">
            <a:avLst/>
          </a:prstGeom>
          <a:ln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la série STI2D</a:t>
            </a:r>
            <a:endParaRPr lang="fr-FR" sz="2000" b="0" strike="noStrike" spc="-1">
              <a:latin typeface="Arial"/>
            </a:endParaRPr>
          </a:p>
        </p:txBody>
      </p:sp>
      <p:graphicFrame>
        <p:nvGraphicFramePr>
          <p:cNvPr id="296" name="Table 3"/>
          <p:cNvGraphicFramePr/>
          <p:nvPr/>
        </p:nvGraphicFramePr>
        <p:xfrm>
          <a:off x="1567440" y="1989000"/>
          <a:ext cx="8510400" cy="2897400"/>
        </p:xfrm>
        <a:graphic>
          <a:graphicData uri="http://schemas.openxmlformats.org/drawingml/2006/table">
            <a:tbl>
              <a:tblPr/>
              <a:tblGrid>
                <a:gridCol w="5486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1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Enseignement de spécialité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Horaires 1</a:t>
                      </a:r>
                      <a:r>
                        <a:rPr lang="fr-FR" sz="1800" b="1" strike="noStrike" spc="-1" baseline="30000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re</a:t>
                      </a:r>
                      <a:r>
                        <a:rPr lang="fr-FR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 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Horaires T</a:t>
                      </a:r>
                      <a:r>
                        <a:rPr lang="fr-FR" sz="1800" b="1" strike="noStrike" spc="-1" baseline="30000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ale</a:t>
                      </a:r>
                      <a:r>
                        <a:rPr lang="fr-FR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 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Innovation technologique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3 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Ingénierie et développement durable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9 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5240">
                <a:tc>
                  <a:txBody>
                    <a:bodyPr/>
                    <a:lstStyle/>
                    <a:p>
                      <a:pPr marL="343080" indent="-34236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Architecture et construction                                      </a:t>
                      </a: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ou</a:t>
                      </a:r>
                      <a:endParaRPr lang="fr-FR" sz="1600" b="0" strike="noStrike" spc="-1">
                        <a:latin typeface="Arial"/>
                      </a:endParaRPr>
                    </a:p>
                    <a:p>
                      <a:pPr marL="343080" indent="-34236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Énergie et environnement                                         </a:t>
                      </a: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ou</a:t>
                      </a:r>
                      <a:endParaRPr lang="fr-FR" sz="1600" b="0" strike="noStrike" spc="-1">
                        <a:latin typeface="Arial"/>
                      </a:endParaRPr>
                    </a:p>
                    <a:p>
                      <a:pPr marL="343080" indent="-34236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Innovation technologique et éco-conception         </a:t>
                      </a: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ou</a:t>
                      </a:r>
                      <a:endParaRPr lang="fr-FR" sz="1600" b="0" strike="noStrike" spc="-1">
                        <a:latin typeface="Arial"/>
                      </a:endParaRPr>
                    </a:p>
                    <a:p>
                      <a:pPr marL="343080" indent="-34236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Systèmes d’information et numérique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-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12 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Physique-Chimie et Mathématiques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 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 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Total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37609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18 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37609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18 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3760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CustomShape 1"/>
          <p:cNvSpPr/>
          <p:nvPr/>
        </p:nvSpPr>
        <p:spPr>
          <a:xfrm>
            <a:off x="9829800" y="5477040"/>
            <a:ext cx="183600" cy="4564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8" name="CustomShape 2"/>
          <p:cNvSpPr/>
          <p:nvPr/>
        </p:nvSpPr>
        <p:spPr>
          <a:xfrm>
            <a:off x="1738440" y="157320"/>
            <a:ext cx="8571960" cy="5546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9" name="CustomShape 3"/>
          <p:cNvSpPr/>
          <p:nvPr/>
        </p:nvSpPr>
        <p:spPr>
          <a:xfrm>
            <a:off x="781200" y="871560"/>
            <a:ext cx="10508400" cy="455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177840" indent="-177120">
              <a:lnSpc>
                <a:spcPct val="90000"/>
              </a:lnSpc>
              <a:spcBef>
                <a:spcPts val="561"/>
              </a:spcBef>
              <a:buClr>
                <a:srgbClr val="EBEBEB"/>
              </a:buClr>
              <a:buFont typeface="Arial"/>
              <a:buChar char="■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  <a:ea typeface="Roboto"/>
              </a:rPr>
              <a:t> </a:t>
            </a:r>
            <a:r>
              <a:rPr lang="fr-FR" sz="2800" b="1" strike="noStrike" spc="-1">
                <a:solidFill>
                  <a:srgbClr val="000000"/>
                </a:solidFill>
                <a:latin typeface="Trebuchet MS"/>
                <a:ea typeface="Roboto"/>
              </a:rPr>
              <a:t>Les enseignements optionnels à hauteur de 3H :</a:t>
            </a:r>
            <a:endParaRPr lang="fr-FR" sz="2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281"/>
              </a:spcBef>
            </a:pPr>
            <a:endParaRPr lang="fr-FR" sz="2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281"/>
              </a:spcBef>
            </a:pPr>
            <a:endParaRPr lang="fr-FR" sz="2800" b="0" strike="noStrike" spc="-1">
              <a:latin typeface="Arial"/>
            </a:endParaRPr>
          </a:p>
          <a:p>
            <a:pPr marL="685800" indent="-227880">
              <a:lnSpc>
                <a:spcPct val="90000"/>
              </a:lnSpc>
              <a:spcBef>
                <a:spcPts val="601"/>
              </a:spcBef>
            </a:pPr>
            <a:r>
              <a:rPr lang="fr-FR" sz="2400" b="0" strike="noStrike" spc="-1">
                <a:solidFill>
                  <a:srgbClr val="000000"/>
                </a:solidFill>
                <a:latin typeface="Trebuchet MS"/>
                <a:ea typeface="Roboto"/>
              </a:rPr>
              <a:t>En première et en terminale les élèves de la voie technologique pourront choisir un enseignement optionnel parmi :</a:t>
            </a:r>
            <a:endParaRPr lang="fr-FR" sz="2400" b="0" strike="noStrike" spc="-1">
              <a:latin typeface="Arial"/>
            </a:endParaRPr>
          </a:p>
          <a:p>
            <a:pPr marL="685800" indent="-227880">
              <a:lnSpc>
                <a:spcPct val="90000"/>
              </a:lnSpc>
              <a:spcBef>
                <a:spcPts val="601"/>
              </a:spcBef>
            </a:pPr>
            <a:r>
              <a:rPr lang="fr-FR" sz="2400" b="1" strike="noStrike" spc="-1">
                <a:solidFill>
                  <a:srgbClr val="000000"/>
                </a:solidFill>
                <a:latin typeface="Trebuchet MS"/>
                <a:ea typeface="Roboto"/>
              </a:rPr>
              <a:t> </a:t>
            </a:r>
            <a:endParaRPr lang="fr-FR" sz="2400" b="0" strike="noStrike" spc="-1">
              <a:latin typeface="Arial"/>
            </a:endParaRPr>
          </a:p>
          <a:p>
            <a:pPr marL="1000080" indent="-227880">
              <a:lnSpc>
                <a:spcPct val="90000"/>
              </a:lnSpc>
              <a:spcBef>
                <a:spcPts val="601"/>
              </a:spcBef>
            </a:pPr>
            <a:endParaRPr lang="fr-FR" sz="2400" b="0" strike="noStrike" spc="-1">
              <a:latin typeface="Arial"/>
            </a:endParaRPr>
          </a:p>
          <a:p>
            <a:pPr marL="1000080" lvl="3" indent="270000">
              <a:lnSpc>
                <a:spcPct val="9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000000"/>
                </a:solidFill>
                <a:latin typeface="Trebuchet MS"/>
                <a:ea typeface="Roboto"/>
              </a:rPr>
              <a:t>Education physique et sportive</a:t>
            </a:r>
            <a:endParaRPr lang="fr-FR" sz="2400" b="0" strike="noStrike" spc="-1">
              <a:latin typeface="Arial"/>
            </a:endParaRPr>
          </a:p>
          <a:p>
            <a:pPr marL="1000080" lvl="3" indent="270000">
              <a:lnSpc>
                <a:spcPct val="9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000000"/>
                </a:solidFill>
                <a:latin typeface="Trebuchet MS"/>
                <a:ea typeface="Roboto"/>
              </a:rPr>
              <a:t>Musique </a:t>
            </a:r>
            <a:endParaRPr lang="fr-FR" sz="2400" b="0" strike="noStrike" spc="-1">
              <a:latin typeface="Arial"/>
            </a:endParaRPr>
          </a:p>
        </p:txBody>
      </p:sp>
      <p:pic>
        <p:nvPicPr>
          <p:cNvPr id="300" name="Picture 2"/>
          <p:cNvPicPr/>
          <p:nvPr/>
        </p:nvPicPr>
        <p:blipFill>
          <a:blip r:embed="rId3"/>
          <a:stretch/>
        </p:blipFill>
        <p:spPr>
          <a:xfrm>
            <a:off x="155520" y="0"/>
            <a:ext cx="1072440" cy="83916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CustomShape 1"/>
          <p:cNvSpPr/>
          <p:nvPr/>
        </p:nvSpPr>
        <p:spPr>
          <a:xfrm>
            <a:off x="677160" y="609480"/>
            <a:ext cx="7152480" cy="72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" name="Espace réservé du contenu 5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7160" y="310717"/>
            <a:ext cx="9363485" cy="639192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9829800" y="5477040"/>
            <a:ext cx="183600" cy="4564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4" name="CustomShape 2"/>
          <p:cNvSpPr/>
          <p:nvPr/>
        </p:nvSpPr>
        <p:spPr>
          <a:xfrm>
            <a:off x="1738440" y="157320"/>
            <a:ext cx="8571960" cy="5546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5" name="CustomShape 3"/>
          <p:cNvSpPr/>
          <p:nvPr/>
        </p:nvSpPr>
        <p:spPr>
          <a:xfrm>
            <a:off x="1308240" y="542880"/>
            <a:ext cx="9538560" cy="470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r>
              <a:rPr lang="fr-FR" sz="3600" b="0" strike="noStrike" spc="-1">
                <a:solidFill>
                  <a:srgbClr val="90C226"/>
                </a:solidFill>
                <a:latin typeface="Trebuchet MS"/>
                <a:ea typeface="DejaVu Sans"/>
              </a:rPr>
              <a:t>Calendrier de l’orientation</a:t>
            </a:r>
            <a:endParaRPr lang="fr-FR" sz="3600" b="0" strike="noStrike" spc="-1">
              <a:latin typeface="Arial"/>
            </a:endParaRPr>
          </a:p>
        </p:txBody>
      </p:sp>
      <p:sp>
        <p:nvSpPr>
          <p:cNvPr id="226" name="CustomShape 4"/>
          <p:cNvSpPr/>
          <p:nvPr/>
        </p:nvSpPr>
        <p:spPr>
          <a:xfrm>
            <a:off x="598320" y="1255680"/>
            <a:ext cx="11051280" cy="522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10000"/>
          </a:bodyPr>
          <a:lstStyle/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■"/>
            </a:pPr>
            <a:r>
              <a:rPr lang="fr-FR" sz="28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 </a:t>
            </a:r>
            <a:r>
              <a:rPr lang="fr-FR" sz="32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En Janvier : </a:t>
            </a:r>
            <a:r>
              <a:rPr lang="fr-FR" sz="28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Un sondage adressé aux familles sur les souhaits de voie et de spécialités</a:t>
            </a:r>
            <a:endParaRPr lang="fr-FR" sz="2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fr-FR" sz="28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■"/>
            </a:pPr>
            <a:r>
              <a:rPr lang="fr-FR" sz="24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 </a:t>
            </a:r>
            <a:r>
              <a:rPr lang="fr-FR" sz="32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Au 2</a:t>
            </a:r>
            <a:r>
              <a:rPr lang="fr-FR" sz="3200" b="0" strike="noStrike" spc="-1" baseline="30000">
                <a:solidFill>
                  <a:srgbClr val="000000"/>
                </a:solidFill>
                <a:latin typeface="Trebuchet MS"/>
                <a:ea typeface="DejaVu Sans"/>
              </a:rPr>
              <a:t>ème</a:t>
            </a:r>
            <a:r>
              <a:rPr lang="fr-FR" sz="32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 trimestre : les souhaits d’enseignements de spécialité</a:t>
            </a:r>
            <a:endParaRPr lang="fr-FR" sz="3200" b="0" strike="noStrike" spc="-1">
              <a:latin typeface="Arial"/>
            </a:endParaRPr>
          </a:p>
          <a:p>
            <a:pPr marL="44928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Les élèves visant la voie générale expriment leurs souhaits d’enseignements de spécialité.</a:t>
            </a:r>
            <a:endParaRPr lang="fr-FR" sz="2000" b="0" strike="noStrike" spc="-1">
              <a:latin typeface="Arial"/>
            </a:endParaRPr>
          </a:p>
          <a:p>
            <a:pPr marL="44928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Les élèves visant la voie technologique expriment leurs souhaits de série.</a:t>
            </a:r>
            <a:endParaRPr lang="fr-FR" sz="2000" b="0" strike="noStrike" spc="-1">
              <a:latin typeface="Arial"/>
            </a:endParaRPr>
          </a:p>
          <a:p>
            <a:pPr marL="449280" lvl="1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Le conseil de classe du 2</a:t>
            </a:r>
            <a:r>
              <a:rPr lang="fr-FR" sz="2000" b="0" strike="noStrike" spc="-1" baseline="30000">
                <a:solidFill>
                  <a:srgbClr val="000000"/>
                </a:solidFill>
                <a:latin typeface="Trebuchet MS"/>
                <a:ea typeface="DejaVu Sans"/>
              </a:rPr>
              <a:t>ème</a:t>
            </a:r>
            <a:r>
              <a:rPr lang="fr-FR" sz="20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 trimestre émet des recommandations d’orientation.</a:t>
            </a:r>
            <a:endParaRPr lang="fr-FR" sz="2000" b="0" strike="noStrike" spc="-1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</a:pPr>
            <a:endParaRPr lang="fr-FR" sz="20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</a:pPr>
            <a:endParaRPr lang="fr-FR" sz="2000" b="0" strike="noStrike" spc="-1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■"/>
            </a:pPr>
            <a:r>
              <a:rPr lang="fr-FR" sz="24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 </a:t>
            </a:r>
            <a:r>
              <a:rPr lang="fr-FR" sz="35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Au 3</a:t>
            </a:r>
            <a:r>
              <a:rPr lang="fr-FR" sz="3500" b="0" strike="noStrike" spc="-1" baseline="30000">
                <a:solidFill>
                  <a:srgbClr val="000000"/>
                </a:solidFill>
                <a:latin typeface="Trebuchet MS"/>
                <a:ea typeface="DejaVu Sans"/>
              </a:rPr>
              <a:t>ème</a:t>
            </a:r>
            <a:r>
              <a:rPr lang="fr-FR" sz="35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 trimestre : les choix d’orientation</a:t>
            </a:r>
            <a:endParaRPr lang="fr-FR" sz="3500" b="0" strike="noStrike" spc="-1">
              <a:latin typeface="Arial"/>
            </a:endParaRPr>
          </a:p>
          <a:p>
            <a:pPr marL="444600" lvl="1" indent="-17712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Les élèves visant la voie générale finalisent leurs choix d’enseignements de spécialité pour la classe de 1</a:t>
            </a:r>
            <a:r>
              <a:rPr lang="fr-FR" sz="2200" b="0" strike="noStrike" spc="-1" baseline="30000">
                <a:solidFill>
                  <a:srgbClr val="000000"/>
                </a:solidFill>
                <a:latin typeface="Trebuchet MS"/>
                <a:ea typeface="DejaVu Sans"/>
              </a:rPr>
              <a:t>re</a:t>
            </a:r>
            <a:r>
              <a:rPr lang="fr-FR" sz="22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.</a:t>
            </a:r>
            <a:endParaRPr lang="fr-FR" sz="2200" b="0" strike="noStrike" spc="-1">
              <a:latin typeface="Arial"/>
            </a:endParaRPr>
          </a:p>
          <a:p>
            <a:pPr marL="444600" lvl="1" indent="-17712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Les élèves visant la voie technologique expriment leur choix de série pour l’année de 1</a:t>
            </a:r>
            <a:r>
              <a:rPr lang="fr-FR" sz="2200" b="0" strike="noStrike" spc="-1" baseline="30000">
                <a:solidFill>
                  <a:srgbClr val="000000"/>
                </a:solidFill>
                <a:latin typeface="Trebuchet MS"/>
                <a:ea typeface="DejaVu Sans"/>
              </a:rPr>
              <a:t>re</a:t>
            </a:r>
            <a:r>
              <a:rPr lang="fr-FR" sz="22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.</a:t>
            </a:r>
            <a:endParaRPr lang="fr-FR" sz="2200" b="0" strike="noStrike" spc="-1">
              <a:latin typeface="Arial"/>
            </a:endParaRPr>
          </a:p>
        </p:txBody>
      </p:sp>
      <p:pic>
        <p:nvPicPr>
          <p:cNvPr id="227" name="Picture 2"/>
          <p:cNvPicPr/>
          <p:nvPr/>
        </p:nvPicPr>
        <p:blipFill>
          <a:blip r:embed="rId3"/>
          <a:stretch/>
        </p:blipFill>
        <p:spPr>
          <a:xfrm>
            <a:off x="0" y="0"/>
            <a:ext cx="1072440" cy="83916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Espace réservé pour une image  5"/>
          <p:cNvPicPr/>
          <p:nvPr/>
        </p:nvPicPr>
        <p:blipFill>
          <a:blip r:embed="rId2">
            <a:alphaModFix amt="85000"/>
          </a:blip>
          <a:stretch/>
        </p:blipFill>
        <p:spPr>
          <a:xfrm>
            <a:off x="1703520" y="1601640"/>
            <a:ext cx="8208720" cy="3654000"/>
          </a:xfrm>
          <a:prstGeom prst="rect">
            <a:avLst/>
          </a:prstGeom>
          <a:ln>
            <a:noFill/>
          </a:ln>
          <a:effectLst>
            <a:outerShdw dist="25560" dir="5400000">
              <a:srgbClr val="000000">
                <a:alpha val="35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Espace réservé pour une image  5"/>
          <p:cNvPicPr/>
          <p:nvPr/>
        </p:nvPicPr>
        <p:blipFill>
          <a:blip r:embed="rId2">
            <a:alphaModFix amt="85000"/>
          </a:blip>
          <a:stretch/>
        </p:blipFill>
        <p:spPr>
          <a:xfrm>
            <a:off x="1864440" y="521640"/>
            <a:ext cx="8989200" cy="5976720"/>
          </a:xfrm>
          <a:prstGeom prst="rect">
            <a:avLst/>
          </a:prstGeom>
          <a:ln>
            <a:noFill/>
          </a:ln>
          <a:effectLst>
            <a:outerShdw dist="25560" dir="5400000">
              <a:srgbClr val="000000">
                <a:alpha val="3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CustomShape 1"/>
          <p:cNvSpPr/>
          <p:nvPr/>
        </p:nvSpPr>
        <p:spPr>
          <a:xfrm>
            <a:off x="9829800" y="5477040"/>
            <a:ext cx="183600" cy="4564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6" name="CustomShape 2"/>
          <p:cNvSpPr/>
          <p:nvPr/>
        </p:nvSpPr>
        <p:spPr>
          <a:xfrm>
            <a:off x="4267080" y="1434960"/>
            <a:ext cx="7365240" cy="4977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07" name="Picture 2"/>
          <p:cNvPicPr/>
          <p:nvPr/>
        </p:nvPicPr>
        <p:blipFill>
          <a:blip r:embed="rId3"/>
          <a:stretch/>
        </p:blipFill>
        <p:spPr>
          <a:xfrm>
            <a:off x="0" y="0"/>
            <a:ext cx="1072440" cy="839160"/>
          </a:xfrm>
          <a:prstGeom prst="rect">
            <a:avLst/>
          </a:prstGeom>
          <a:ln w="9360">
            <a:noFill/>
          </a:ln>
        </p:spPr>
      </p:pic>
      <p:sp>
        <p:nvSpPr>
          <p:cNvPr id="308" name="CustomShape 3"/>
          <p:cNvSpPr/>
          <p:nvPr/>
        </p:nvSpPr>
        <p:spPr>
          <a:xfrm>
            <a:off x="1308240" y="542880"/>
            <a:ext cx="9538560" cy="650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fr-FR" sz="4000" b="1" strike="noStrike" spc="-1">
                <a:solidFill>
                  <a:srgbClr val="90C226"/>
                </a:solidFill>
                <a:latin typeface="Trebuchet MS"/>
                <a:ea typeface="DejaVu Sans"/>
              </a:rPr>
              <a:t>Les sources d’informations</a:t>
            </a:r>
            <a:endParaRPr lang="fr-FR" sz="4000" b="0" strike="noStrike" spc="-1">
              <a:latin typeface="Arial"/>
            </a:endParaRPr>
          </a:p>
        </p:txBody>
      </p:sp>
      <p:sp>
        <p:nvSpPr>
          <p:cNvPr id="309" name="CustomShape 4"/>
          <p:cNvSpPr/>
          <p:nvPr/>
        </p:nvSpPr>
        <p:spPr>
          <a:xfrm>
            <a:off x="474480" y="1584000"/>
            <a:ext cx="10109160" cy="2559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1" strike="noStrike" spc="-1" dirty="0">
                <a:solidFill>
                  <a:srgbClr val="0070C0"/>
                </a:solidFill>
                <a:latin typeface="Trebuchet MS"/>
                <a:ea typeface="Times New Roman"/>
              </a:rPr>
              <a:t>Au lycée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Trebuchet MS"/>
                <a:ea typeface="Times New Roman"/>
              </a:rPr>
              <a:t>Rendez-vous auprès des PSY EN : 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Trebuchet MS"/>
                <a:ea typeface="Times New Roman"/>
              </a:rPr>
              <a:t>	Emilie </a:t>
            </a:r>
            <a:r>
              <a:rPr lang="fr-FR" sz="1800" b="0" strike="noStrike" spc="-1" dirty="0" err="1">
                <a:solidFill>
                  <a:srgbClr val="000000"/>
                </a:solidFill>
                <a:latin typeface="Trebuchet MS"/>
                <a:ea typeface="Times New Roman"/>
              </a:rPr>
              <a:t>Gouzon</a:t>
            </a:r>
            <a:r>
              <a:rPr lang="fr-FR" sz="1800" b="0" strike="noStrike" spc="-1" dirty="0">
                <a:solidFill>
                  <a:srgbClr val="000000"/>
                </a:solidFill>
                <a:latin typeface="Trebuchet MS"/>
                <a:ea typeface="Times New Roman"/>
              </a:rPr>
              <a:t> (secondes </a:t>
            </a:r>
            <a:r>
              <a:rPr lang="fr-FR" sz="1800" b="0" strike="noStrike" spc="-1" dirty="0" smtClean="0">
                <a:solidFill>
                  <a:srgbClr val="000000"/>
                </a:solidFill>
                <a:latin typeface="Trebuchet MS"/>
                <a:ea typeface="Times New Roman"/>
              </a:rPr>
              <a:t>1,3,6,7,8</a:t>
            </a:r>
            <a:r>
              <a:rPr lang="fr-FR" sz="1800" b="0" strike="noStrike" spc="-1" dirty="0">
                <a:solidFill>
                  <a:srgbClr val="000000"/>
                </a:solidFill>
                <a:latin typeface="Trebuchet MS"/>
                <a:ea typeface="Times New Roman"/>
              </a:rPr>
              <a:t>)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Trebuchet MS"/>
                <a:ea typeface="Times New Roman"/>
              </a:rPr>
              <a:t>	Frédérique </a:t>
            </a:r>
            <a:r>
              <a:rPr lang="fr-FR" sz="1800" b="0" strike="noStrike" spc="-1" dirty="0" err="1">
                <a:solidFill>
                  <a:srgbClr val="000000"/>
                </a:solidFill>
                <a:latin typeface="Trebuchet MS"/>
                <a:ea typeface="Times New Roman"/>
              </a:rPr>
              <a:t>Wiart</a:t>
            </a:r>
            <a:r>
              <a:rPr lang="fr-FR" sz="1800" b="0" strike="noStrike" spc="-1" dirty="0">
                <a:solidFill>
                  <a:srgbClr val="000000"/>
                </a:solidFill>
                <a:latin typeface="Trebuchet MS"/>
                <a:ea typeface="Times New Roman"/>
              </a:rPr>
              <a:t>(secondes </a:t>
            </a:r>
            <a:r>
              <a:rPr lang="fr-FR" sz="1800" b="0" strike="noStrike" spc="-1" dirty="0" smtClean="0">
                <a:solidFill>
                  <a:srgbClr val="000000"/>
                </a:solidFill>
                <a:latin typeface="Trebuchet MS"/>
                <a:ea typeface="Times New Roman"/>
              </a:rPr>
              <a:t>2,4,5,9</a:t>
            </a:r>
            <a:r>
              <a:rPr lang="fr-FR" sz="1800" b="0" strike="noStrike" spc="-1" dirty="0">
                <a:solidFill>
                  <a:srgbClr val="000000"/>
                </a:solidFill>
                <a:latin typeface="Trebuchet MS"/>
                <a:ea typeface="Times New Roman"/>
              </a:rPr>
              <a:t>)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Trebuchet MS"/>
                <a:ea typeface="Times New Roman"/>
              </a:rPr>
              <a:t>	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1" u="sng" strike="noStrike" spc="-1" dirty="0">
                <a:solidFill>
                  <a:srgbClr val="000000"/>
                </a:solidFill>
                <a:uFillTx/>
                <a:latin typeface="Trebuchet MS"/>
                <a:ea typeface="Times New Roman"/>
              </a:rPr>
              <a:t>Kiosque</a:t>
            </a:r>
            <a:r>
              <a:rPr lang="fr-FR" sz="1800" b="0" strike="noStrike" spc="-1" dirty="0">
                <a:solidFill>
                  <a:srgbClr val="000000"/>
                </a:solidFill>
                <a:latin typeface="Trebuchet MS"/>
                <a:ea typeface="Times New Roman"/>
              </a:rPr>
              <a:t> ONISEP orientation dans le CDI 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Trebuchet MS"/>
                <a:ea typeface="Times New Roman"/>
              </a:rPr>
              <a:t> 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Trebuchet MS"/>
                <a:ea typeface="Times New Roman"/>
              </a:rPr>
              <a:t>Des séances d’informations et des ateliers proposés aux élèves à la demande des professeurs </a:t>
            </a:r>
            <a:endParaRPr lang="fr-FR" sz="1800" b="0" strike="noStrike" spc="-1" dirty="0">
              <a:latin typeface="Arial"/>
            </a:endParaRPr>
          </a:p>
        </p:txBody>
      </p:sp>
      <p:sp>
        <p:nvSpPr>
          <p:cNvPr id="310" name="CustomShape 5"/>
          <p:cNvSpPr/>
          <p:nvPr/>
        </p:nvSpPr>
        <p:spPr>
          <a:xfrm>
            <a:off x="864000" y="4752000"/>
            <a:ext cx="7559640" cy="1674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600" b="0" strike="noStrike" spc="-1">
                <a:solidFill>
                  <a:srgbClr val="0070C0"/>
                </a:solidFill>
                <a:latin typeface="Arial"/>
                <a:ea typeface="Times New Roman"/>
              </a:rPr>
              <a:t>Les sites Internet :</a:t>
            </a:r>
            <a:endParaRPr lang="fr-FR" sz="2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600" b="0" u="sng" strike="noStrike" spc="-1">
                <a:solidFill>
                  <a:srgbClr val="99CA3C"/>
                </a:solidFill>
                <a:uFillTx/>
                <a:latin typeface="Arial"/>
                <a:ea typeface="Times New Roman"/>
                <a:hlinkClick r:id="rId4"/>
              </a:rPr>
              <a:t>Www.onisep.fr</a:t>
            </a:r>
            <a:endParaRPr lang="fr-FR" sz="2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600" b="0" strike="noStrike" spc="-1">
                <a:solidFill>
                  <a:srgbClr val="99CA3C"/>
                </a:solidFill>
                <a:latin typeface="Arial"/>
                <a:ea typeface="Times New Roman"/>
              </a:rPr>
              <a:t>Plateforme Avenirs Onisep</a:t>
            </a:r>
            <a:endParaRPr lang="fr-FR" sz="2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600" b="0" strike="noStrike" spc="-1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endParaRPr lang="fr-FR" sz="26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" name="Picture 1_0"/>
          <p:cNvPicPr/>
          <p:nvPr/>
        </p:nvPicPr>
        <p:blipFill>
          <a:blip r:embed="rId3"/>
          <a:stretch/>
        </p:blipFill>
        <p:spPr>
          <a:xfrm>
            <a:off x="360000" y="333360"/>
            <a:ext cx="11319480" cy="492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1"/>
          <p:cNvSpPr/>
          <p:nvPr/>
        </p:nvSpPr>
        <p:spPr>
          <a:xfrm>
            <a:off x="9829800" y="5477040"/>
            <a:ext cx="183600" cy="4564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3" name="CustomShape 2"/>
          <p:cNvSpPr/>
          <p:nvPr/>
        </p:nvSpPr>
        <p:spPr>
          <a:xfrm>
            <a:off x="1738440" y="157320"/>
            <a:ext cx="8571960" cy="5546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4" name="CustomShape 3"/>
          <p:cNvSpPr/>
          <p:nvPr/>
        </p:nvSpPr>
        <p:spPr>
          <a:xfrm>
            <a:off x="3782880" y="3027240"/>
            <a:ext cx="4082400" cy="3577680"/>
          </a:xfrm>
          <a:prstGeom prst="triangle">
            <a:avLst>
              <a:gd name="adj" fmla="val 50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5" name="CustomShape 4"/>
          <p:cNvSpPr/>
          <p:nvPr/>
        </p:nvSpPr>
        <p:spPr>
          <a:xfrm>
            <a:off x="0" y="5333400"/>
            <a:ext cx="3638160" cy="118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Quels sont mes résultats  ?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Quels sont mes points forts ?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Quelles sont mes capacités, mes compétences ?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16" name="CustomShape 5"/>
          <p:cNvSpPr/>
          <p:nvPr/>
        </p:nvSpPr>
        <p:spPr>
          <a:xfrm>
            <a:off x="4416840" y="2175840"/>
            <a:ext cx="2758320" cy="638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Quelles sont mes envies ? 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Quel est mon projet ?</a:t>
            </a:r>
            <a:endParaRPr lang="fr-FR" sz="1800" b="0" strike="noStrike" spc="-1" dirty="0">
              <a:latin typeface="Arial"/>
            </a:endParaRPr>
          </a:p>
        </p:txBody>
      </p:sp>
      <p:sp>
        <p:nvSpPr>
          <p:cNvPr id="217" name="CustomShape 6"/>
          <p:cNvSpPr/>
          <p:nvPr/>
        </p:nvSpPr>
        <p:spPr>
          <a:xfrm>
            <a:off x="7882200" y="5344560"/>
            <a:ext cx="4020480" cy="912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Quelles sont les poursuites d’études en fonction des attendus de l’enseignement supérieur ?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18" name="CustomShape 7"/>
          <p:cNvSpPr/>
          <p:nvPr/>
        </p:nvSpPr>
        <p:spPr>
          <a:xfrm>
            <a:off x="1817640" y="430200"/>
            <a:ext cx="8671680" cy="64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77500" lnSpcReduction="20000"/>
          </a:bodyPr>
          <a:lstStyle/>
          <a:p>
            <a:pPr>
              <a:lnSpc>
                <a:spcPct val="100000"/>
              </a:lnSpc>
            </a:pPr>
            <a:r>
              <a:rPr lang="fr-FR" sz="2800" b="1" strike="noStrike" spc="-1">
                <a:solidFill>
                  <a:srgbClr val="90C226"/>
                </a:solidFill>
                <a:latin typeface="Trebuchet MS"/>
                <a:ea typeface="DejaVu Sans"/>
              </a:rPr>
              <a:t>Je suis élève de seconde, je réfléchis à un choix de filière de bac … bac général ? Bac technologique ?</a:t>
            </a:r>
            <a:endParaRPr lang="fr-FR" sz="2800" b="0" strike="noStrike" spc="-1">
              <a:latin typeface="Arial"/>
            </a:endParaRPr>
          </a:p>
        </p:txBody>
      </p:sp>
      <p:sp>
        <p:nvSpPr>
          <p:cNvPr id="219" name="CustomShape 8"/>
          <p:cNvSpPr/>
          <p:nvPr/>
        </p:nvSpPr>
        <p:spPr>
          <a:xfrm>
            <a:off x="956700" y="1643760"/>
            <a:ext cx="5652360" cy="638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3600" b="1" strike="noStrike" spc="-1" dirty="0">
                <a:solidFill>
                  <a:srgbClr val="0070C0"/>
                </a:solidFill>
                <a:latin typeface="Calibri"/>
                <a:ea typeface="DejaVu Sans"/>
              </a:rPr>
              <a:t>Entrer dans une démarche</a:t>
            </a:r>
            <a:endParaRPr lang="fr-FR" sz="3600" b="0" strike="noStrike" spc="-1" dirty="0">
              <a:latin typeface="Arial"/>
            </a:endParaRPr>
          </a:p>
        </p:txBody>
      </p:sp>
      <p:pic>
        <p:nvPicPr>
          <p:cNvPr id="220" name="Picture 2"/>
          <p:cNvPicPr/>
          <p:nvPr/>
        </p:nvPicPr>
        <p:blipFill>
          <a:blip r:embed="rId3"/>
          <a:stretch/>
        </p:blipFill>
        <p:spPr>
          <a:xfrm>
            <a:off x="155520" y="0"/>
            <a:ext cx="1072440" cy="83916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CustomShape 1"/>
          <p:cNvSpPr/>
          <p:nvPr/>
        </p:nvSpPr>
        <p:spPr>
          <a:xfrm>
            <a:off x="9674280" y="6391440"/>
            <a:ext cx="450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r">
              <a:lnSpc>
                <a:spcPct val="100000"/>
              </a:lnSpc>
            </a:pPr>
            <a:fld id="{3D4D9B47-5D34-41E8-8114-4A4826D2E46A}" type="slidenum">
              <a:rPr lang="fr-FR" sz="900" b="1" strike="noStrike" spc="-1">
                <a:solidFill>
                  <a:srgbClr val="404040"/>
                </a:solidFill>
                <a:latin typeface="Arial"/>
                <a:ea typeface="DejaVu Sans"/>
              </a:rPr>
              <a:t>3</a:t>
            </a:fld>
            <a:endParaRPr lang="fr-FR" sz="900" b="0" strike="noStrike" spc="-1">
              <a:latin typeface="Arial"/>
            </a:endParaRPr>
          </a:p>
        </p:txBody>
      </p:sp>
      <p:pic>
        <p:nvPicPr>
          <p:cNvPr id="222" name="Picture 2"/>
          <p:cNvPicPr/>
          <p:nvPr/>
        </p:nvPicPr>
        <p:blipFill>
          <a:blip r:embed="rId3"/>
          <a:srcRect l="50003" t="46618"/>
          <a:stretch/>
        </p:blipFill>
        <p:spPr>
          <a:xfrm>
            <a:off x="1424880" y="404640"/>
            <a:ext cx="8585640" cy="5708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 rot="5400000">
            <a:off x="7390440" y="5506920"/>
            <a:ext cx="1393200" cy="231120"/>
          </a:xfrm>
          <a:prstGeom prst="leftArrow">
            <a:avLst>
              <a:gd name="adj1" fmla="val 50000"/>
              <a:gd name="adj2" fmla="val 75032"/>
            </a:avLst>
          </a:prstGeom>
          <a:solidFill>
            <a:srgbClr val="40404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9" name="CustomShape 2"/>
          <p:cNvSpPr/>
          <p:nvPr/>
        </p:nvSpPr>
        <p:spPr>
          <a:xfrm>
            <a:off x="1775520" y="2058480"/>
            <a:ext cx="3674520" cy="286704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6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/>
        </p:style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FFFFFF"/>
                </a:solidFill>
                <a:latin typeface="Trebuchet MS"/>
                <a:ea typeface="DejaVu Sans"/>
              </a:rPr>
              <a:t> 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30" name="CustomShape 3"/>
          <p:cNvSpPr/>
          <p:nvPr/>
        </p:nvSpPr>
        <p:spPr>
          <a:xfrm>
            <a:off x="5746320" y="2058480"/>
            <a:ext cx="4680000" cy="2864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6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/>
        </p:style>
      </p:sp>
      <p:sp>
        <p:nvSpPr>
          <p:cNvPr id="231" name="CustomShape 4"/>
          <p:cNvSpPr/>
          <p:nvPr/>
        </p:nvSpPr>
        <p:spPr>
          <a:xfrm>
            <a:off x="2535120" y="136440"/>
            <a:ext cx="8025840" cy="106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3200" b="1" strike="noStrike" spc="-1">
                <a:solidFill>
                  <a:srgbClr val="54A021"/>
                </a:solidFill>
                <a:latin typeface="Calibri"/>
                <a:ea typeface="ＭＳ Ｐゴシック"/>
              </a:rPr>
              <a:t>Les choix possibles après la classe de seconde générale et technologique</a:t>
            </a:r>
            <a:endParaRPr lang="fr-FR" sz="3200" b="0" strike="noStrike" spc="-1">
              <a:latin typeface="Arial"/>
            </a:endParaRPr>
          </a:p>
        </p:txBody>
      </p:sp>
      <p:sp>
        <p:nvSpPr>
          <p:cNvPr id="232" name="CustomShape 5"/>
          <p:cNvSpPr/>
          <p:nvPr/>
        </p:nvSpPr>
        <p:spPr>
          <a:xfrm rot="5400000">
            <a:off x="3111480" y="5501160"/>
            <a:ext cx="1399320" cy="248400"/>
          </a:xfrm>
          <a:prstGeom prst="leftArrow">
            <a:avLst>
              <a:gd name="adj1" fmla="val 50000"/>
              <a:gd name="adj2" fmla="val 74956"/>
            </a:avLst>
          </a:prstGeom>
          <a:solidFill>
            <a:srgbClr val="40404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3" name="CustomShape 6"/>
          <p:cNvSpPr/>
          <p:nvPr/>
        </p:nvSpPr>
        <p:spPr>
          <a:xfrm>
            <a:off x="1775520" y="1413000"/>
            <a:ext cx="8650800" cy="518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/>
          <a:lstStyle/>
          <a:p>
            <a:pPr marL="287280" indent="-286560">
              <a:lnSpc>
                <a:spcPct val="100000"/>
              </a:lnSpc>
            </a:pPr>
            <a:r>
              <a:rPr lang="fr-FR" sz="2800" b="1" strike="noStrike" spc="-1">
                <a:solidFill>
                  <a:srgbClr val="918655"/>
                </a:solidFill>
                <a:latin typeface="Arial"/>
                <a:ea typeface="DejaVu Sans"/>
              </a:rPr>
              <a:t>1</a:t>
            </a:r>
            <a:r>
              <a:rPr lang="fr-FR" sz="2800" b="1" strike="noStrike" spc="-1" baseline="30000">
                <a:solidFill>
                  <a:srgbClr val="918655"/>
                </a:solidFill>
                <a:latin typeface="Arial"/>
                <a:ea typeface="DejaVu Sans"/>
              </a:rPr>
              <a:t>re</a:t>
            </a:r>
            <a:r>
              <a:rPr lang="fr-FR" sz="2800" b="1" strike="noStrike" spc="-1">
                <a:solidFill>
                  <a:srgbClr val="918655"/>
                </a:solidFill>
                <a:latin typeface="Arial"/>
                <a:ea typeface="DejaVu Sans"/>
              </a:rPr>
              <a:t> générale                           1</a:t>
            </a:r>
            <a:r>
              <a:rPr lang="fr-FR" sz="2800" b="1" strike="noStrike" spc="-1" baseline="30000">
                <a:solidFill>
                  <a:srgbClr val="918655"/>
                </a:solidFill>
                <a:latin typeface="Arial"/>
                <a:ea typeface="DejaVu Sans"/>
              </a:rPr>
              <a:t>re </a:t>
            </a:r>
            <a:r>
              <a:rPr lang="fr-FR" sz="2800" b="1" strike="noStrike" spc="-1">
                <a:solidFill>
                  <a:srgbClr val="918655"/>
                </a:solidFill>
                <a:latin typeface="Arial"/>
                <a:ea typeface="DejaVu Sans"/>
              </a:rPr>
              <a:t>   technologique</a:t>
            </a:r>
            <a:endParaRPr lang="fr-FR" sz="2800" b="0" strike="noStrike" spc="-1">
              <a:latin typeface="Arial"/>
            </a:endParaRPr>
          </a:p>
        </p:txBody>
      </p:sp>
      <p:sp>
        <p:nvSpPr>
          <p:cNvPr id="234" name="CustomShape 7"/>
          <p:cNvSpPr/>
          <p:nvPr/>
        </p:nvSpPr>
        <p:spPr>
          <a:xfrm>
            <a:off x="1779480" y="4149720"/>
            <a:ext cx="3810960" cy="64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/>
          <a:lstStyle/>
          <a:p>
            <a:pPr marL="287280" indent="-286560">
              <a:lnSpc>
                <a:spcPct val="100000"/>
              </a:lnSpc>
              <a:buClr>
                <a:srgbClr val="CC0000"/>
              </a:buClr>
              <a:buSzPct val="120000"/>
              <a:buFont typeface="Wingdings 2" charset="2"/>
              <a:buChar char=""/>
            </a:pPr>
            <a:r>
              <a:rPr lang="fr-FR" sz="1800" b="1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pour envisager plutôt des études longues, généralistes bac+5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35" name="CustomShape 8"/>
          <p:cNvSpPr/>
          <p:nvPr/>
        </p:nvSpPr>
        <p:spPr>
          <a:xfrm>
            <a:off x="1779480" y="3368520"/>
            <a:ext cx="3669480" cy="671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/>
          <a:lstStyle/>
          <a:p>
            <a:pPr marL="287280" indent="-286560">
              <a:lnSpc>
                <a:spcPct val="100000"/>
              </a:lnSpc>
              <a:buClr>
                <a:srgbClr val="CC0000"/>
              </a:buClr>
              <a:buSzPct val="120000"/>
              <a:buFont typeface="Wingdings 2" charset="2"/>
              <a:buChar char=""/>
            </a:pPr>
            <a:r>
              <a:rPr lang="fr-FR" sz="1800" b="1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pour approfondir les matières générales </a:t>
            </a:r>
            <a:r>
              <a:rPr lang="fr-FR" sz="2000" b="1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	 	   </a:t>
            </a:r>
            <a:endParaRPr lang="fr-FR" sz="2000" b="0" strike="noStrike" spc="-1">
              <a:latin typeface="Arial"/>
            </a:endParaRPr>
          </a:p>
        </p:txBody>
      </p:sp>
      <p:sp>
        <p:nvSpPr>
          <p:cNvPr id="236" name="CustomShape 9"/>
          <p:cNvSpPr/>
          <p:nvPr/>
        </p:nvSpPr>
        <p:spPr>
          <a:xfrm>
            <a:off x="6234120" y="2062080"/>
            <a:ext cx="3820320" cy="82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/>
          <a:lstStyle/>
          <a:p>
            <a:pPr marL="287280" indent="-286560" algn="ctr">
              <a:lnSpc>
                <a:spcPct val="100000"/>
              </a:lnSpc>
            </a:pPr>
            <a:r>
              <a:rPr lang="fr-FR" sz="2400" b="1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STMG, STI2D, ST2S, STL, STD2A, STAV</a:t>
            </a:r>
            <a:endParaRPr lang="fr-FR" sz="2400" b="0" strike="noStrike" spc="-1">
              <a:latin typeface="Arial"/>
            </a:endParaRPr>
          </a:p>
        </p:txBody>
      </p:sp>
      <p:sp>
        <p:nvSpPr>
          <p:cNvPr id="237" name="CustomShape 10"/>
          <p:cNvSpPr/>
          <p:nvPr/>
        </p:nvSpPr>
        <p:spPr>
          <a:xfrm>
            <a:off x="5735520" y="2873520"/>
            <a:ext cx="4607640" cy="39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/>
          <a:lstStyle/>
          <a:p>
            <a:pPr marL="287280" indent="-286560">
              <a:lnSpc>
                <a:spcPct val="100000"/>
              </a:lnSpc>
              <a:buClr>
                <a:srgbClr val="CC0000"/>
              </a:buClr>
              <a:buSzPct val="120000"/>
              <a:buFont typeface="Wingdings 2" charset="2"/>
              <a:buChar char=""/>
            </a:pPr>
            <a:r>
              <a:rPr lang="fr-FR" sz="2000" b="1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 </a:t>
            </a:r>
            <a:r>
              <a:rPr lang="fr-FR" sz="1800" b="1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pour découvrir un domaine technologique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38" name="CustomShape 11"/>
          <p:cNvSpPr/>
          <p:nvPr/>
        </p:nvSpPr>
        <p:spPr>
          <a:xfrm>
            <a:off x="5888160" y="3578400"/>
            <a:ext cx="4466520" cy="118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/>
          <a:lstStyle/>
          <a:p>
            <a:pPr marL="287280" indent="-286560">
              <a:lnSpc>
                <a:spcPct val="100000"/>
              </a:lnSpc>
              <a:buClr>
                <a:srgbClr val="CC0000"/>
              </a:buClr>
              <a:buSzPct val="120000"/>
              <a:buFont typeface="Wingdings 2" charset="2"/>
              <a:buChar char=""/>
            </a:pPr>
            <a:r>
              <a:rPr lang="fr-FR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p</a:t>
            </a:r>
            <a:r>
              <a:rPr lang="fr-FR" sz="1800" b="1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our envisager préférentiellement des études supérieures technologiques (bac+3) avec une ouverture sur des poursuites d’études  plus longues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39" name="CustomShape 12"/>
          <p:cNvSpPr/>
          <p:nvPr/>
        </p:nvSpPr>
        <p:spPr>
          <a:xfrm>
            <a:off x="3759120" y="6219720"/>
            <a:ext cx="1517040" cy="10548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0" name="CustomShape 13"/>
          <p:cNvSpPr/>
          <p:nvPr/>
        </p:nvSpPr>
        <p:spPr>
          <a:xfrm>
            <a:off x="6689880" y="6211800"/>
            <a:ext cx="1385280" cy="10728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241" name="Group 14"/>
          <p:cNvGrpSpPr/>
          <p:nvPr/>
        </p:nvGrpSpPr>
        <p:grpSpPr>
          <a:xfrm>
            <a:off x="5146560" y="5950080"/>
            <a:ext cx="1550160" cy="596160"/>
            <a:chOff x="5146560" y="5950080"/>
            <a:chExt cx="1550160" cy="596160"/>
          </a:xfrm>
        </p:grpSpPr>
        <p:sp>
          <p:nvSpPr>
            <p:cNvPr id="242" name="CustomShape 15"/>
            <p:cNvSpPr/>
            <p:nvPr/>
          </p:nvSpPr>
          <p:spPr>
            <a:xfrm>
              <a:off x="5146560" y="5950080"/>
              <a:ext cx="1550160" cy="5961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6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/>
          </p:style>
        </p:sp>
        <p:sp>
          <p:nvSpPr>
            <p:cNvPr id="243" name="CustomShape 16"/>
            <p:cNvSpPr/>
            <p:nvPr/>
          </p:nvSpPr>
          <p:spPr>
            <a:xfrm>
              <a:off x="5497200" y="6017400"/>
              <a:ext cx="912240" cy="3949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fr-FR" sz="2000" b="0" strike="noStrike" spc="-1">
                  <a:solidFill>
                    <a:srgbClr val="404040"/>
                  </a:solidFill>
                  <a:latin typeface="Calibri"/>
                  <a:ea typeface="ＭＳ Ｐゴシック"/>
                </a:rPr>
                <a:t>2de GT</a:t>
              </a:r>
              <a:endParaRPr lang="fr-FR" sz="2000" b="0" strike="noStrike" spc="-1">
                <a:latin typeface="Arial"/>
              </a:endParaRPr>
            </a:p>
          </p:txBody>
        </p:sp>
      </p:grpSp>
      <p:sp>
        <p:nvSpPr>
          <p:cNvPr id="244" name="CustomShape 17"/>
          <p:cNvSpPr/>
          <p:nvPr/>
        </p:nvSpPr>
        <p:spPr>
          <a:xfrm>
            <a:off x="2120760" y="2240640"/>
            <a:ext cx="3025080" cy="6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000" b="0" strike="noStrike" spc="-1">
                <a:solidFill>
                  <a:srgbClr val="FFFFFF"/>
                </a:solidFill>
                <a:latin typeface="Arial"/>
                <a:ea typeface="DejaVu Sans"/>
              </a:rPr>
              <a:t>3 enseignements de spécialité  à choisir</a:t>
            </a:r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CustomShape 1"/>
          <p:cNvSpPr/>
          <p:nvPr/>
        </p:nvSpPr>
        <p:spPr>
          <a:xfrm>
            <a:off x="1992240" y="260280"/>
            <a:ext cx="7543440" cy="595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fr-FR" sz="2500" b="1" strike="noStrike" spc="-1">
                <a:solidFill>
                  <a:srgbClr val="000000"/>
                </a:solidFill>
                <a:latin typeface="Comic Sans MS"/>
                <a:ea typeface="Microsoft YaHei"/>
              </a:rPr>
              <a:t>QUE CHOISIR ?</a:t>
            </a:r>
            <a:endParaRPr lang="fr-FR" sz="2500" b="0" strike="noStrike" spc="-1">
              <a:latin typeface="Arial"/>
            </a:endParaRPr>
          </a:p>
        </p:txBody>
      </p:sp>
      <p:sp>
        <p:nvSpPr>
          <p:cNvPr id="246" name="CustomShape 2"/>
          <p:cNvSpPr/>
          <p:nvPr/>
        </p:nvSpPr>
        <p:spPr>
          <a:xfrm>
            <a:off x="1824120" y="1628640"/>
            <a:ext cx="2976120" cy="462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indent="-216000">
              <a:lnSpc>
                <a:spcPct val="90000"/>
              </a:lnSpc>
              <a:spcBef>
                <a:spcPts val="601"/>
              </a:spcBef>
              <a:buClr>
                <a:srgbClr val="FE8637"/>
              </a:buClr>
              <a:buFont typeface="Wingdings" charset="2"/>
              <a:buChar char="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  <a:ea typeface="DejaVu Sans"/>
              </a:rPr>
              <a:t>Analyser, commenter, </a:t>
            </a:r>
            <a:endParaRPr lang="fr-FR" sz="20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601"/>
              </a:spcBef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  <a:ea typeface="DejaVu Sans"/>
              </a:rPr>
              <a:t>argumenter, rédiger, </a:t>
            </a:r>
            <a:endParaRPr lang="fr-FR" sz="20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601"/>
              </a:spcBef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  <a:ea typeface="DejaVu Sans"/>
              </a:rPr>
              <a:t>synthétiser</a:t>
            </a:r>
            <a:endParaRPr lang="fr-FR" sz="2000" b="0" strike="noStrike" spc="-1">
              <a:latin typeface="Arial"/>
            </a:endParaRPr>
          </a:p>
          <a:p>
            <a:pPr indent="-216000">
              <a:lnSpc>
                <a:spcPct val="90000"/>
              </a:lnSpc>
              <a:spcBef>
                <a:spcPts val="601"/>
              </a:spcBef>
              <a:buClr>
                <a:srgbClr val="FE8637"/>
              </a:buClr>
              <a:buFont typeface="Wingdings" charset="2"/>
              <a:buChar char=""/>
            </a:pPr>
            <a:r>
              <a:rPr lang="fr-FR" sz="2000" b="0" strike="noStrike" spc="-1">
                <a:solidFill>
                  <a:srgbClr val="000000"/>
                </a:solidFill>
                <a:latin typeface="Century"/>
                <a:ea typeface="DejaVu Sans"/>
              </a:rPr>
              <a:t>Enseignement théorique</a:t>
            </a:r>
            <a:endParaRPr lang="fr-FR" sz="2000" b="0" strike="noStrike" spc="-1">
              <a:latin typeface="Arial"/>
            </a:endParaRPr>
          </a:p>
          <a:p>
            <a:pPr indent="-216000">
              <a:lnSpc>
                <a:spcPct val="90000"/>
              </a:lnSpc>
              <a:spcBef>
                <a:spcPts val="601"/>
              </a:spcBef>
              <a:buClr>
                <a:srgbClr val="FE8637"/>
              </a:buClr>
              <a:buFont typeface="Wingdings" charset="2"/>
              <a:buChar char=""/>
            </a:pPr>
            <a:r>
              <a:rPr lang="fr-FR" sz="2000" b="0" strike="noStrike" spc="-1">
                <a:solidFill>
                  <a:srgbClr val="000000"/>
                </a:solidFill>
                <a:latin typeface="Century"/>
                <a:ea typeface="DejaVu Sans"/>
              </a:rPr>
              <a:t> et abstrait</a:t>
            </a:r>
            <a:endParaRPr lang="fr-FR" sz="20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601"/>
              </a:spcBef>
            </a:pPr>
            <a:endParaRPr lang="fr-FR" sz="20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601"/>
              </a:spcBef>
            </a:pPr>
            <a:endParaRPr lang="fr-FR" sz="20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601"/>
              </a:spcBef>
            </a:pPr>
            <a:endParaRPr lang="fr-FR" sz="2000" b="0" strike="noStrike" spc="-1">
              <a:latin typeface="Arial"/>
            </a:endParaRPr>
          </a:p>
          <a:p>
            <a:pPr indent="-216000">
              <a:lnSpc>
                <a:spcPct val="90000"/>
              </a:lnSpc>
              <a:spcBef>
                <a:spcPts val="601"/>
              </a:spcBef>
              <a:buClr>
                <a:srgbClr val="FE8637"/>
              </a:buClr>
              <a:buFont typeface="Wingdings" charset="2"/>
              <a:buChar char=""/>
            </a:pPr>
            <a:r>
              <a:rPr lang="fr-FR" sz="2000" b="0" strike="noStrike" spc="-1">
                <a:solidFill>
                  <a:srgbClr val="000000"/>
                </a:solidFill>
                <a:latin typeface="Century"/>
                <a:ea typeface="DejaVu Sans"/>
              </a:rPr>
              <a:t>Poursuivre des études </a:t>
            </a:r>
            <a:endParaRPr lang="fr-FR" sz="20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601"/>
              </a:spcBef>
            </a:pPr>
            <a:r>
              <a:rPr lang="fr-FR" sz="2000" b="0" strike="noStrike" spc="-1">
                <a:solidFill>
                  <a:srgbClr val="000000"/>
                </a:solidFill>
                <a:latin typeface="Century"/>
                <a:ea typeface="DejaVu Sans"/>
              </a:rPr>
              <a:t>supérieures plutôt  longues</a:t>
            </a:r>
            <a:endParaRPr lang="fr-FR" sz="20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601"/>
              </a:spcBef>
            </a:pPr>
            <a:r>
              <a:rPr lang="fr-FR" sz="2000" b="0" strike="noStrike" spc="-1">
                <a:solidFill>
                  <a:srgbClr val="000000"/>
                </a:solidFill>
                <a:latin typeface="Century"/>
                <a:ea typeface="DejaVu Sans"/>
              </a:rPr>
              <a:t> (5  ans, ou +)</a:t>
            </a:r>
            <a:endParaRPr lang="fr-FR" sz="20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601"/>
              </a:spcBef>
            </a:pPr>
            <a:endParaRPr lang="fr-FR" sz="2000" b="0" strike="noStrike" spc="-1">
              <a:latin typeface="Arial"/>
            </a:endParaRPr>
          </a:p>
        </p:txBody>
      </p:sp>
      <p:sp>
        <p:nvSpPr>
          <p:cNvPr id="247" name="CustomShape 3"/>
          <p:cNvSpPr/>
          <p:nvPr/>
        </p:nvSpPr>
        <p:spPr>
          <a:xfrm>
            <a:off x="4943520" y="1709640"/>
            <a:ext cx="2865240" cy="4946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indent="-216000">
              <a:lnSpc>
                <a:spcPct val="90000"/>
              </a:lnSpc>
              <a:spcBef>
                <a:spcPts val="601"/>
              </a:spcBef>
              <a:buClr>
                <a:srgbClr val="FE8637"/>
              </a:buClr>
              <a:buFont typeface="Wingdings" charset="2"/>
              <a:buChar char="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  <a:ea typeface="DejaVu Sans"/>
              </a:rPr>
              <a:t>Enseignement appliqué</a:t>
            </a:r>
            <a:endParaRPr lang="fr-FR" sz="2000" b="0" strike="noStrike" spc="-1">
              <a:latin typeface="Arial"/>
            </a:endParaRPr>
          </a:p>
          <a:p>
            <a:pPr indent="-216000">
              <a:lnSpc>
                <a:spcPct val="90000"/>
              </a:lnSpc>
              <a:spcBef>
                <a:spcPts val="601"/>
              </a:spcBef>
              <a:buClr>
                <a:srgbClr val="FE8637"/>
              </a:buClr>
              <a:buFont typeface="Wingdings" charset="2"/>
              <a:buChar char="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  <a:ea typeface="DejaVu Sans"/>
              </a:rPr>
              <a:t>Observation, expérimentation</a:t>
            </a:r>
            <a:endParaRPr lang="fr-FR" sz="2000" b="0" strike="noStrike" spc="-1">
              <a:latin typeface="Arial"/>
            </a:endParaRPr>
          </a:p>
          <a:p>
            <a:pPr indent="-216000">
              <a:lnSpc>
                <a:spcPct val="90000"/>
              </a:lnSpc>
              <a:spcBef>
                <a:spcPts val="601"/>
              </a:spcBef>
              <a:buClr>
                <a:srgbClr val="FE8637"/>
              </a:buClr>
              <a:buFont typeface="Wingdings" charset="2"/>
              <a:buChar char=""/>
            </a:pPr>
            <a:r>
              <a:rPr lang="fr-FR" sz="2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Travail en groupe</a:t>
            </a:r>
            <a:endParaRPr lang="fr-FR" sz="2000" b="0" strike="noStrike" spc="-1">
              <a:latin typeface="Arial"/>
            </a:endParaRPr>
          </a:p>
          <a:p>
            <a:pPr indent="-216000">
              <a:lnSpc>
                <a:spcPct val="90000"/>
              </a:lnSpc>
              <a:spcBef>
                <a:spcPts val="601"/>
              </a:spcBef>
              <a:buClr>
                <a:srgbClr val="FE8637"/>
              </a:buClr>
              <a:buFont typeface="Wingdings" charset="2"/>
              <a:buChar char=""/>
            </a:pPr>
            <a:r>
              <a:rPr lang="fr-FR" sz="2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Travaux pratiques (TP) en laboratoire, en salle informatique, ou de technologie</a:t>
            </a:r>
            <a:endParaRPr lang="fr-FR" sz="20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601"/>
              </a:spcBef>
            </a:pPr>
            <a:endParaRPr lang="fr-FR" sz="20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601"/>
              </a:spcBef>
            </a:pPr>
            <a:endParaRPr lang="fr-FR" sz="2000" b="0" strike="noStrike" spc="-1">
              <a:latin typeface="Arial"/>
            </a:endParaRPr>
          </a:p>
          <a:p>
            <a:pPr indent="-216000">
              <a:lnSpc>
                <a:spcPct val="90000"/>
              </a:lnSpc>
              <a:spcBef>
                <a:spcPts val="601"/>
              </a:spcBef>
              <a:buClr>
                <a:srgbClr val="FE8637"/>
              </a:buClr>
              <a:buFont typeface="Wingdings" charset="2"/>
              <a:buChar char=""/>
            </a:pPr>
            <a:r>
              <a:rPr lang="fr-FR" sz="2000" b="0" strike="noStrike" spc="-1">
                <a:solidFill>
                  <a:srgbClr val="000000"/>
                </a:solidFill>
                <a:latin typeface="Century"/>
                <a:ea typeface="DejaVu Sans"/>
              </a:rPr>
              <a:t>Poursuivre des études supérieures professionnelles ou technologiques</a:t>
            </a:r>
            <a:r>
              <a:rPr lang="fr-FR" sz="1200" b="0" strike="noStrike" spc="-1">
                <a:solidFill>
                  <a:srgbClr val="000000"/>
                </a:solidFill>
                <a:latin typeface="Century"/>
                <a:ea typeface="DejaVu Sans"/>
              </a:rPr>
              <a:t>(2 ou 3 ans)</a:t>
            </a:r>
            <a:endParaRPr lang="fr-FR" sz="12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601"/>
              </a:spcBef>
            </a:pPr>
            <a:endParaRPr lang="fr-FR" sz="12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601"/>
              </a:spcBef>
            </a:pPr>
            <a:endParaRPr lang="fr-FR" sz="12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601"/>
              </a:spcBef>
            </a:pPr>
            <a:endParaRPr lang="fr-FR" sz="1200" b="0" strike="noStrike" spc="-1">
              <a:latin typeface="Arial"/>
            </a:endParaRPr>
          </a:p>
        </p:txBody>
      </p:sp>
      <p:sp>
        <p:nvSpPr>
          <p:cNvPr id="248" name="CustomShape 4"/>
          <p:cNvSpPr/>
          <p:nvPr/>
        </p:nvSpPr>
        <p:spPr>
          <a:xfrm>
            <a:off x="2006640" y="932040"/>
            <a:ext cx="2793600" cy="658440"/>
          </a:xfrm>
          <a:prstGeom prst="rect">
            <a:avLst/>
          </a:prstGeom>
          <a:solidFill>
            <a:srgbClr val="FE863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indent="-216000" algn="ctr">
              <a:lnSpc>
                <a:spcPct val="100000"/>
              </a:lnSpc>
              <a:spcBef>
                <a:spcPts val="601"/>
              </a:spcBef>
              <a:buClr>
                <a:srgbClr val="FE8637"/>
              </a:buClr>
              <a:buFont typeface="Wingdings" charset="2"/>
              <a:buChar char=""/>
            </a:pPr>
            <a:r>
              <a:rPr lang="fr-FR" sz="1800" b="1" strike="noStrike" spc="-1">
                <a:solidFill>
                  <a:srgbClr val="0000FF"/>
                </a:solidFill>
                <a:latin typeface="Arial"/>
                <a:ea typeface="DejaVu Sans"/>
              </a:rPr>
              <a:t>Bac général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49" name="CustomShape 5"/>
          <p:cNvSpPr/>
          <p:nvPr/>
        </p:nvSpPr>
        <p:spPr>
          <a:xfrm>
            <a:off x="5016600" y="912960"/>
            <a:ext cx="2792160" cy="658440"/>
          </a:xfrm>
          <a:prstGeom prst="rect">
            <a:avLst/>
          </a:prstGeom>
          <a:solidFill>
            <a:srgbClr val="FE863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indent="-216000" algn="ctr">
              <a:lnSpc>
                <a:spcPct val="100000"/>
              </a:lnSpc>
              <a:spcBef>
                <a:spcPts val="601"/>
              </a:spcBef>
              <a:buClr>
                <a:srgbClr val="FE8637"/>
              </a:buClr>
              <a:buFont typeface="Wingdings" charset="2"/>
              <a:buChar char=""/>
            </a:pPr>
            <a:r>
              <a:rPr lang="fr-FR" sz="1800" b="1" strike="noStrike" spc="-1">
                <a:solidFill>
                  <a:srgbClr val="0000FF"/>
                </a:solidFill>
                <a:latin typeface="Arial"/>
                <a:ea typeface="DejaVu Sans"/>
              </a:rPr>
              <a:t>Bacs technologiques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50" name="CustomShape 6"/>
          <p:cNvSpPr/>
          <p:nvPr/>
        </p:nvSpPr>
        <p:spPr>
          <a:xfrm>
            <a:off x="2819520" y="4013280"/>
            <a:ext cx="485280" cy="574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5400" y="0"/>
                </a:moveTo>
                <a:lnTo>
                  <a:pt x="5400" y="16200"/>
                </a:lnTo>
                <a:lnTo>
                  <a:pt x="0" y="16200"/>
                </a:lnTo>
                <a:lnTo>
                  <a:pt x="10800" y="21600"/>
                </a:lnTo>
                <a:lnTo>
                  <a:pt x="21600" y="16200"/>
                </a:lnTo>
                <a:lnTo>
                  <a:pt x="16200" y="16200"/>
                </a:lnTo>
                <a:lnTo>
                  <a:pt x="16200" y="0"/>
                </a:lnTo>
                <a:lnTo>
                  <a:pt x="5400" y="0"/>
                </a:lnTo>
                <a:close/>
              </a:path>
            </a:pathLst>
          </a:custGeom>
          <a:solidFill>
            <a:srgbClr val="FE8637"/>
          </a:solidFill>
          <a:ln w="25560">
            <a:solidFill>
              <a:srgbClr val="BB6328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1" name="CustomShape 7"/>
          <p:cNvSpPr/>
          <p:nvPr/>
        </p:nvSpPr>
        <p:spPr>
          <a:xfrm>
            <a:off x="5948280" y="4579920"/>
            <a:ext cx="485280" cy="502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5400" y="0"/>
                </a:moveTo>
                <a:lnTo>
                  <a:pt x="5400" y="16200"/>
                </a:lnTo>
                <a:lnTo>
                  <a:pt x="0" y="16200"/>
                </a:lnTo>
                <a:lnTo>
                  <a:pt x="10800" y="21600"/>
                </a:lnTo>
                <a:lnTo>
                  <a:pt x="21600" y="16200"/>
                </a:lnTo>
                <a:lnTo>
                  <a:pt x="16200" y="16200"/>
                </a:lnTo>
                <a:lnTo>
                  <a:pt x="16200" y="0"/>
                </a:lnTo>
                <a:lnTo>
                  <a:pt x="5400" y="0"/>
                </a:lnTo>
                <a:close/>
              </a:path>
            </a:pathLst>
          </a:custGeom>
          <a:solidFill>
            <a:srgbClr val="FE8637"/>
          </a:solidFill>
          <a:ln w="25560">
            <a:solidFill>
              <a:srgbClr val="BB6328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2" name="CustomShape 8"/>
          <p:cNvSpPr/>
          <p:nvPr/>
        </p:nvSpPr>
        <p:spPr>
          <a:xfrm>
            <a:off x="8024760" y="912960"/>
            <a:ext cx="2398320" cy="5395680"/>
          </a:xfrm>
          <a:prstGeom prst="rect">
            <a:avLst/>
          </a:prstGeom>
          <a:solidFill>
            <a:srgbClr val="FFE59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  <a:spcBef>
                <a:spcPts val="601"/>
              </a:spcBef>
            </a:pPr>
            <a:r>
              <a:rPr lang="fr-FR" sz="1800" b="0" strike="noStrike" spc="-1">
                <a:solidFill>
                  <a:srgbClr val="0000FF"/>
                </a:solidFill>
                <a:latin typeface="Arial"/>
                <a:ea typeface="DejaVu Sans"/>
              </a:rPr>
              <a:t>Exceptionnellement, demander à se réorienter vers la voie professionnelle 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01"/>
              </a:spcBef>
            </a:pP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01"/>
              </a:spcBef>
            </a:pPr>
            <a:r>
              <a:rPr lang="fr-FR" sz="1800" b="0" strike="noStrike" spc="-1">
                <a:solidFill>
                  <a:srgbClr val="0000FF"/>
                </a:solidFill>
                <a:latin typeface="Arial"/>
                <a:ea typeface="DejaVu Sans"/>
              </a:rPr>
              <a:t>En 1</a:t>
            </a:r>
            <a:r>
              <a:rPr lang="fr-FR" sz="1800" b="0" strike="noStrike" spc="-1" baseline="30000">
                <a:solidFill>
                  <a:srgbClr val="0000FF"/>
                </a:solidFill>
                <a:latin typeface="Arial"/>
                <a:ea typeface="DejaVu Sans"/>
              </a:rPr>
              <a:t>ère</a:t>
            </a:r>
            <a:r>
              <a:rPr lang="fr-FR" sz="1800" b="0" strike="noStrike" spc="-1">
                <a:solidFill>
                  <a:srgbClr val="0000FF"/>
                </a:solidFill>
                <a:latin typeface="Arial"/>
                <a:ea typeface="DejaVu Sans"/>
              </a:rPr>
              <a:t> Professionnelle (Passerelle)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01"/>
              </a:spcBef>
            </a:pPr>
            <a:r>
              <a:rPr lang="fr-FR" sz="1800" b="0" strike="noStrike" spc="-1">
                <a:solidFill>
                  <a:srgbClr val="0000FF"/>
                </a:solidFill>
                <a:latin typeface="Arial"/>
                <a:ea typeface="DejaVu Sans"/>
              </a:rPr>
              <a:t>Dossiers à faire en avril 2026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01"/>
              </a:spcBef>
            </a:pP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01"/>
              </a:spcBef>
            </a:pPr>
            <a:r>
              <a:rPr lang="fr-FR" sz="1800" b="0" strike="noStrike" spc="-1">
                <a:solidFill>
                  <a:srgbClr val="0000FF"/>
                </a:solidFill>
                <a:latin typeface="Arial"/>
                <a:ea typeface="DejaVu Sans"/>
              </a:rPr>
              <a:t>En 2PRO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01"/>
              </a:spcBef>
            </a:pPr>
            <a:r>
              <a:rPr lang="fr-FR" sz="1800" b="0" strike="noStrike" spc="-1">
                <a:solidFill>
                  <a:srgbClr val="0000FF"/>
                </a:solidFill>
                <a:latin typeface="Arial"/>
                <a:ea typeface="DejaVu Sans"/>
              </a:rPr>
              <a:t>En CAP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01"/>
              </a:spcBef>
            </a:pPr>
            <a:r>
              <a:rPr lang="fr-FR" sz="1800" b="0" strike="noStrike" spc="-1">
                <a:solidFill>
                  <a:srgbClr val="0000FF"/>
                </a:solidFill>
                <a:latin typeface="Arial"/>
                <a:ea typeface="DejaVu Sans"/>
              </a:rPr>
              <a:t>Sous statut scolaire ou en apprentissage</a:t>
            </a:r>
            <a:endParaRPr lang="fr-FR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2652840" y="1166760"/>
            <a:ext cx="7619400" cy="364320"/>
          </a:xfrm>
          <a:prstGeom prst="rect">
            <a:avLst/>
          </a:prstGeom>
          <a:solidFill>
            <a:srgbClr val="C3D69B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Enseignements communs du cycle terminal</a:t>
            </a:r>
            <a:endParaRPr lang="fr-FR" sz="1800" b="0" strike="noStrike" spc="-1">
              <a:latin typeface="Arial"/>
            </a:endParaRPr>
          </a:p>
        </p:txBody>
      </p:sp>
      <p:graphicFrame>
        <p:nvGraphicFramePr>
          <p:cNvPr id="254" name="Table 2"/>
          <p:cNvGraphicFramePr/>
          <p:nvPr/>
        </p:nvGraphicFramePr>
        <p:xfrm>
          <a:off x="1955880" y="2022840"/>
          <a:ext cx="8244000" cy="4424760"/>
        </p:xfrm>
        <a:graphic>
          <a:graphicData uri="http://schemas.openxmlformats.org/drawingml/2006/table">
            <a:tbl>
              <a:tblPr/>
              <a:tblGrid>
                <a:gridCol w="4129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6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8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Enseignement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Horaires 1</a:t>
                      </a:r>
                      <a:r>
                        <a:rPr lang="fr-FR" sz="2000" b="1" strike="noStrike" spc="-1" baseline="30000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ère</a:t>
                      </a:r>
                      <a:r>
                        <a:rPr lang="fr-FR" sz="20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 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Horaires T</a:t>
                      </a:r>
                      <a:r>
                        <a:rPr lang="fr-FR" sz="2000" b="1" strike="noStrike" spc="-1" baseline="30000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ale</a:t>
                      </a:r>
                      <a:r>
                        <a:rPr lang="fr-FR" sz="20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 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Français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 h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-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Philosophie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-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 h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Histoire géographie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3 h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3 h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Langues vivantes A et B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 h 30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 h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Enseignement scientifique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 h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 h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Education physique et sportive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 h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 h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Enseignement moral et civique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0 h 30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0 h 30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20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Total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37609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16 h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37609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15 h 30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3760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720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0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Mathématiques  1h30 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7560">
                <a:tc gridSpan="3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55" name="CustomShape 3"/>
          <p:cNvSpPr/>
          <p:nvPr/>
        </p:nvSpPr>
        <p:spPr>
          <a:xfrm>
            <a:off x="2157840" y="719640"/>
            <a:ext cx="8257320" cy="36432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La voie générale</a:t>
            </a:r>
            <a:endParaRPr lang="fr-FR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CustomShape 1"/>
          <p:cNvSpPr/>
          <p:nvPr/>
        </p:nvSpPr>
        <p:spPr>
          <a:xfrm>
            <a:off x="3824640" y="863640"/>
            <a:ext cx="5385600" cy="394920"/>
          </a:xfrm>
          <a:prstGeom prst="rect">
            <a:avLst/>
          </a:prstGeom>
          <a:ln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Enseignements de spécialité</a:t>
            </a:r>
            <a:endParaRPr lang="fr-FR" sz="2000" b="0" strike="noStrike" spc="-1">
              <a:latin typeface="Arial"/>
            </a:endParaRPr>
          </a:p>
        </p:txBody>
      </p:sp>
      <p:sp>
        <p:nvSpPr>
          <p:cNvPr id="257" name="CustomShape 2"/>
          <p:cNvSpPr/>
          <p:nvPr/>
        </p:nvSpPr>
        <p:spPr>
          <a:xfrm>
            <a:off x="1695600" y="1547184"/>
            <a:ext cx="3656880" cy="4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300" b="1" strike="noStrike" spc="-1" dirty="0">
                <a:solidFill>
                  <a:srgbClr val="FFFFFF"/>
                </a:solidFill>
                <a:latin typeface="Arial Black"/>
                <a:ea typeface="DejaVu Sans"/>
              </a:rPr>
              <a:t>Histoire, géographie, géopolitique et sciences politiques</a:t>
            </a:r>
            <a:endParaRPr lang="fr-FR" sz="1300" b="0" strike="noStrike" spc="-1" dirty="0">
              <a:latin typeface="Arial"/>
            </a:endParaRPr>
          </a:p>
        </p:txBody>
      </p:sp>
      <p:sp>
        <p:nvSpPr>
          <p:cNvPr id="258" name="CustomShape 3"/>
          <p:cNvSpPr/>
          <p:nvPr/>
        </p:nvSpPr>
        <p:spPr>
          <a:xfrm>
            <a:off x="1695600" y="2138783"/>
            <a:ext cx="3656880" cy="28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300" b="1" strike="noStrike" spc="-1" dirty="0">
                <a:solidFill>
                  <a:srgbClr val="FFFFFF"/>
                </a:solidFill>
                <a:latin typeface="Arial Black"/>
                <a:ea typeface="DejaVu Sans"/>
              </a:rPr>
              <a:t>Humanités, littérature et philosophie</a:t>
            </a:r>
            <a:endParaRPr lang="fr-FR" sz="1300" b="0" strike="noStrike" spc="-1" dirty="0">
              <a:latin typeface="Arial"/>
            </a:endParaRPr>
          </a:p>
        </p:txBody>
      </p:sp>
      <p:sp>
        <p:nvSpPr>
          <p:cNvPr id="259" name="CustomShape 4"/>
          <p:cNvSpPr/>
          <p:nvPr/>
        </p:nvSpPr>
        <p:spPr>
          <a:xfrm>
            <a:off x="1695600" y="2490239"/>
            <a:ext cx="3656880" cy="63792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200" b="1" strike="noStrike" spc="-1" dirty="0">
                <a:solidFill>
                  <a:srgbClr val="FFFFFF"/>
                </a:solidFill>
                <a:latin typeface="Arial Black"/>
                <a:ea typeface="DejaVu Sans"/>
              </a:rPr>
              <a:t>Langues, littératures et cultures étrangères OU Anglais monde contemporain</a:t>
            </a:r>
            <a:endParaRPr lang="fr-FR" sz="1200" b="0" strike="noStrike" spc="-1" dirty="0">
              <a:latin typeface="Arial"/>
            </a:endParaRPr>
          </a:p>
        </p:txBody>
      </p:sp>
      <p:sp>
        <p:nvSpPr>
          <p:cNvPr id="260" name="CustomShape 5"/>
          <p:cNvSpPr/>
          <p:nvPr/>
        </p:nvSpPr>
        <p:spPr>
          <a:xfrm>
            <a:off x="1716120" y="5785296"/>
            <a:ext cx="3656880" cy="486000"/>
          </a:xfrm>
          <a:prstGeom prst="rect">
            <a:avLst/>
          </a:prstGeom>
          <a:solidFill>
            <a:srgbClr val="31859C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3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Littérature, langues et cultures de l’Antiquité</a:t>
            </a:r>
            <a:endParaRPr lang="fr-FR" sz="1300" b="0" strike="noStrike" spc="-1">
              <a:latin typeface="Arial"/>
            </a:endParaRPr>
          </a:p>
        </p:txBody>
      </p:sp>
      <p:sp>
        <p:nvSpPr>
          <p:cNvPr id="261" name="CustomShape 6"/>
          <p:cNvSpPr/>
          <p:nvPr/>
        </p:nvSpPr>
        <p:spPr>
          <a:xfrm>
            <a:off x="1709640" y="3208320"/>
            <a:ext cx="3656880" cy="28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3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Mathématiques</a:t>
            </a:r>
            <a:endParaRPr lang="fr-FR" sz="1300" b="0" strike="noStrike" spc="-1">
              <a:latin typeface="Arial"/>
            </a:endParaRPr>
          </a:p>
        </p:txBody>
      </p:sp>
      <p:sp>
        <p:nvSpPr>
          <p:cNvPr id="262" name="CustomShape 7"/>
          <p:cNvSpPr/>
          <p:nvPr/>
        </p:nvSpPr>
        <p:spPr>
          <a:xfrm>
            <a:off x="1716120" y="5436000"/>
            <a:ext cx="3655440" cy="288000"/>
          </a:xfrm>
          <a:prstGeom prst="rect">
            <a:avLst/>
          </a:prstGeom>
          <a:solidFill>
            <a:srgbClr val="31859C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300" b="1" strike="noStrike" spc="-1" dirty="0">
                <a:solidFill>
                  <a:srgbClr val="FFFFFF"/>
                </a:solidFill>
                <a:latin typeface="Arial Black"/>
                <a:ea typeface="DejaVu Sans"/>
              </a:rPr>
              <a:t>Numérique et sciences informatiques</a:t>
            </a:r>
            <a:endParaRPr lang="fr-FR" sz="1300" b="0" strike="noStrike" spc="-1" dirty="0">
              <a:latin typeface="Arial"/>
            </a:endParaRPr>
          </a:p>
        </p:txBody>
      </p:sp>
      <p:sp>
        <p:nvSpPr>
          <p:cNvPr id="263" name="CustomShape 8"/>
          <p:cNvSpPr/>
          <p:nvPr/>
        </p:nvSpPr>
        <p:spPr>
          <a:xfrm>
            <a:off x="1716120" y="3568680"/>
            <a:ext cx="3655440" cy="28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3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Physique-chimie</a:t>
            </a:r>
            <a:endParaRPr lang="fr-FR" sz="1300" b="0" strike="noStrike" spc="-1">
              <a:latin typeface="Arial"/>
            </a:endParaRPr>
          </a:p>
        </p:txBody>
      </p:sp>
      <p:sp>
        <p:nvSpPr>
          <p:cNvPr id="264" name="CustomShape 9"/>
          <p:cNvSpPr/>
          <p:nvPr/>
        </p:nvSpPr>
        <p:spPr>
          <a:xfrm>
            <a:off x="1716120" y="3929040"/>
            <a:ext cx="3655440" cy="28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3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Sciences de la vie et de la Terre</a:t>
            </a:r>
            <a:endParaRPr lang="fr-FR" sz="1300" b="0" strike="noStrike" spc="-1">
              <a:latin typeface="Arial"/>
            </a:endParaRPr>
          </a:p>
        </p:txBody>
      </p:sp>
      <p:sp>
        <p:nvSpPr>
          <p:cNvPr id="265" name="CustomShape 10"/>
          <p:cNvSpPr/>
          <p:nvPr/>
        </p:nvSpPr>
        <p:spPr>
          <a:xfrm>
            <a:off x="1716120" y="4641840"/>
            <a:ext cx="3658320" cy="28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3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Sciences de l’ingénieur</a:t>
            </a:r>
            <a:endParaRPr lang="fr-FR" sz="1300" b="0" strike="noStrike" spc="-1">
              <a:latin typeface="Arial"/>
            </a:endParaRPr>
          </a:p>
        </p:txBody>
      </p:sp>
      <p:sp>
        <p:nvSpPr>
          <p:cNvPr id="266" name="CustomShape 11"/>
          <p:cNvSpPr/>
          <p:nvPr/>
        </p:nvSpPr>
        <p:spPr>
          <a:xfrm>
            <a:off x="1719360" y="4289400"/>
            <a:ext cx="3655440" cy="28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3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Sciences économiques et sociales</a:t>
            </a:r>
            <a:endParaRPr lang="fr-FR" sz="1300" b="0" strike="noStrike" spc="-1">
              <a:latin typeface="Arial"/>
            </a:endParaRPr>
          </a:p>
        </p:txBody>
      </p:sp>
      <p:sp>
        <p:nvSpPr>
          <p:cNvPr id="267" name="CustomShape 12"/>
          <p:cNvSpPr/>
          <p:nvPr/>
        </p:nvSpPr>
        <p:spPr>
          <a:xfrm>
            <a:off x="5567400" y="2033640"/>
            <a:ext cx="4869720" cy="699840"/>
          </a:xfrm>
          <a:prstGeom prst="rect">
            <a:avLst/>
          </a:prstGeom>
          <a:noFill/>
          <a:ln w="25560">
            <a:solidFill>
              <a:srgbClr val="F7964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L’élève choisit 3 enseignements de spécialité en classe de première de 4h</a:t>
            </a:r>
            <a:endParaRPr lang="fr-FR" sz="2000" b="0" strike="noStrike" spc="-1">
              <a:latin typeface="Arial"/>
            </a:endParaRPr>
          </a:p>
        </p:txBody>
      </p:sp>
      <p:sp>
        <p:nvSpPr>
          <p:cNvPr id="268" name="CustomShape 13"/>
          <p:cNvSpPr/>
          <p:nvPr/>
        </p:nvSpPr>
        <p:spPr>
          <a:xfrm>
            <a:off x="5567400" y="3225960"/>
            <a:ext cx="4869720" cy="394920"/>
          </a:xfrm>
          <a:prstGeom prst="rect">
            <a:avLst/>
          </a:prstGeom>
          <a:noFill/>
          <a:ln w="25560">
            <a:solidFill>
              <a:srgbClr val="F7964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il en conserve 2 en classe de terminale de 6h</a:t>
            </a:r>
            <a:endParaRPr lang="fr-FR" sz="2000" b="0" strike="noStrike" spc="-1">
              <a:latin typeface="Arial"/>
            </a:endParaRPr>
          </a:p>
        </p:txBody>
      </p:sp>
      <p:sp>
        <p:nvSpPr>
          <p:cNvPr id="269" name="CustomShape 14"/>
          <p:cNvSpPr/>
          <p:nvPr/>
        </p:nvSpPr>
        <p:spPr>
          <a:xfrm>
            <a:off x="5567400" y="4653000"/>
            <a:ext cx="4869720" cy="1004760"/>
          </a:xfrm>
          <a:prstGeom prst="rect">
            <a:avLst/>
          </a:prstGeom>
          <a:noFill/>
          <a:ln w="25560">
            <a:solidFill>
              <a:srgbClr val="C0504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Attention tous les établissements ne pourront pas proposer l’ensemble des enseignements de spécialité</a:t>
            </a:r>
            <a:endParaRPr lang="fr-FR" sz="2000" b="0" strike="noStrike" spc="-1">
              <a:latin typeface="Arial"/>
            </a:endParaRPr>
          </a:p>
        </p:txBody>
      </p:sp>
      <p:sp>
        <p:nvSpPr>
          <p:cNvPr id="270" name="CustomShape 15"/>
          <p:cNvSpPr/>
          <p:nvPr/>
        </p:nvSpPr>
        <p:spPr>
          <a:xfrm>
            <a:off x="1735920" y="4994280"/>
            <a:ext cx="3636360" cy="28836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3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EPPCS</a:t>
            </a:r>
            <a:endParaRPr lang="fr-FR" sz="1300" b="0" strike="noStrike" spc="-1">
              <a:latin typeface="Arial"/>
            </a:endParaRPr>
          </a:p>
        </p:txBody>
      </p:sp>
      <p:sp>
        <p:nvSpPr>
          <p:cNvPr id="271" name="CustomShape 16"/>
          <p:cNvSpPr/>
          <p:nvPr/>
        </p:nvSpPr>
        <p:spPr>
          <a:xfrm rot="10800000" flipV="1">
            <a:off x="1716120" y="6332592"/>
            <a:ext cx="3675960" cy="288360"/>
          </a:xfrm>
          <a:prstGeom prst="rect">
            <a:avLst/>
          </a:prstGeom>
          <a:solidFill>
            <a:srgbClr val="31859C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300" b="1" strike="noStrike" spc="-1" dirty="0">
                <a:solidFill>
                  <a:srgbClr val="FFFFFF"/>
                </a:solidFill>
                <a:latin typeface="Arial Black"/>
                <a:ea typeface="DejaVu Sans"/>
              </a:rPr>
              <a:t>Arts</a:t>
            </a:r>
            <a:endParaRPr lang="fr-FR" sz="13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ustomShape 1"/>
          <p:cNvSpPr/>
          <p:nvPr/>
        </p:nvSpPr>
        <p:spPr>
          <a:xfrm>
            <a:off x="1703520" y="1506600"/>
            <a:ext cx="8711640" cy="394920"/>
          </a:xfrm>
          <a:prstGeom prst="rect">
            <a:avLst/>
          </a:prstGeom>
          <a:noFill/>
          <a:ln w="25560">
            <a:solidFill>
              <a:srgbClr val="F7964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Un seul enseignement optionnel possible en première (3 h), parmi :</a:t>
            </a:r>
            <a:endParaRPr lang="fr-FR" sz="2000" b="0" strike="noStrike" spc="-1">
              <a:latin typeface="Arial"/>
            </a:endParaRPr>
          </a:p>
        </p:txBody>
      </p:sp>
      <p:sp>
        <p:nvSpPr>
          <p:cNvPr id="273" name="CustomShape 2"/>
          <p:cNvSpPr/>
          <p:nvPr/>
        </p:nvSpPr>
        <p:spPr>
          <a:xfrm>
            <a:off x="2424240" y="2046240"/>
            <a:ext cx="3123360" cy="303120"/>
          </a:xfrm>
          <a:prstGeom prst="rect">
            <a:avLst/>
          </a:prstGeom>
          <a:solidFill>
            <a:srgbClr val="31859C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4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Langue vivante C</a:t>
            </a:r>
            <a:endParaRPr lang="fr-FR" sz="1400" b="0" strike="noStrike" spc="-1">
              <a:latin typeface="Arial"/>
            </a:endParaRPr>
          </a:p>
        </p:txBody>
      </p:sp>
      <p:sp>
        <p:nvSpPr>
          <p:cNvPr id="274" name="CustomShape 3"/>
          <p:cNvSpPr/>
          <p:nvPr/>
        </p:nvSpPr>
        <p:spPr>
          <a:xfrm>
            <a:off x="6643800" y="2695680"/>
            <a:ext cx="3123360" cy="30312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4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musique</a:t>
            </a:r>
            <a:endParaRPr lang="fr-FR" sz="1400" b="0" strike="noStrike" spc="-1">
              <a:latin typeface="Arial"/>
            </a:endParaRPr>
          </a:p>
        </p:txBody>
      </p:sp>
      <p:sp>
        <p:nvSpPr>
          <p:cNvPr id="275" name="CustomShape 4"/>
          <p:cNvSpPr/>
          <p:nvPr/>
        </p:nvSpPr>
        <p:spPr>
          <a:xfrm>
            <a:off x="2424240" y="2479680"/>
            <a:ext cx="3123360" cy="516240"/>
          </a:xfrm>
          <a:prstGeom prst="rect">
            <a:avLst/>
          </a:prstGeom>
          <a:solidFill>
            <a:srgbClr val="31859C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4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Education physique et sportive</a:t>
            </a:r>
            <a:endParaRPr lang="fr-FR" sz="1400" b="0" strike="noStrike" spc="-1">
              <a:latin typeface="Arial"/>
            </a:endParaRPr>
          </a:p>
        </p:txBody>
      </p:sp>
      <p:sp>
        <p:nvSpPr>
          <p:cNvPr id="276" name="CustomShape 5"/>
          <p:cNvSpPr/>
          <p:nvPr/>
        </p:nvSpPr>
        <p:spPr>
          <a:xfrm>
            <a:off x="6643800" y="2046240"/>
            <a:ext cx="3123360" cy="516240"/>
          </a:xfrm>
          <a:prstGeom prst="rect">
            <a:avLst/>
          </a:prstGeom>
          <a:solidFill>
            <a:srgbClr val="31859C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4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Langue et cultures de l’Antiquité*</a:t>
            </a:r>
            <a:endParaRPr lang="fr-FR" sz="1400" b="0" strike="noStrike" spc="-1">
              <a:latin typeface="Arial"/>
            </a:endParaRPr>
          </a:p>
        </p:txBody>
      </p:sp>
      <p:sp>
        <p:nvSpPr>
          <p:cNvPr id="277" name="CustomShape 6"/>
          <p:cNvSpPr/>
          <p:nvPr/>
        </p:nvSpPr>
        <p:spPr>
          <a:xfrm>
            <a:off x="1703520" y="3144960"/>
            <a:ext cx="8711640" cy="881640"/>
          </a:xfrm>
          <a:prstGeom prst="rect">
            <a:avLst/>
          </a:prstGeom>
          <a:noFill/>
          <a:ln w="25560">
            <a:solidFill>
              <a:srgbClr val="F7964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Deux enseignements optionnels possibles en terminale (3 h chacun)</a:t>
            </a:r>
            <a:endParaRPr lang="fr-FR" sz="2000" b="0" strike="noStrike" spc="-1"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fr-FR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Poursuite de l’enseignement optionnel choisi en première (le cas échéant)</a:t>
            </a:r>
            <a:endParaRPr lang="fr-FR" sz="1600" b="0" strike="noStrike" spc="-1"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fr-FR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Choix d’un enseignement optionnel disponible uniquement en classe de terminale parmi :</a:t>
            </a:r>
            <a:endParaRPr lang="fr-FR" sz="1600" b="0" strike="noStrike" spc="-1">
              <a:latin typeface="Arial"/>
            </a:endParaRPr>
          </a:p>
        </p:txBody>
      </p:sp>
      <p:sp>
        <p:nvSpPr>
          <p:cNvPr id="278" name="CustomShape 7"/>
          <p:cNvSpPr/>
          <p:nvPr/>
        </p:nvSpPr>
        <p:spPr>
          <a:xfrm>
            <a:off x="1795320" y="4767120"/>
            <a:ext cx="3123360" cy="303120"/>
          </a:xfrm>
          <a:prstGeom prst="rect">
            <a:avLst/>
          </a:prstGeom>
          <a:solidFill>
            <a:srgbClr val="215968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400" b="0" strike="noStrike" spc="-1">
                <a:solidFill>
                  <a:srgbClr val="FFFFFF"/>
                </a:solidFill>
                <a:latin typeface="Arial Black"/>
                <a:ea typeface="DejaVu Sans"/>
              </a:rPr>
              <a:t>Mathématiques expertes</a:t>
            </a:r>
            <a:endParaRPr lang="fr-FR" sz="1400" b="0" strike="noStrike" spc="-1">
              <a:latin typeface="Arial"/>
            </a:endParaRPr>
          </a:p>
        </p:txBody>
      </p:sp>
      <p:sp>
        <p:nvSpPr>
          <p:cNvPr id="279" name="CustomShape 8"/>
          <p:cNvSpPr/>
          <p:nvPr/>
        </p:nvSpPr>
        <p:spPr>
          <a:xfrm>
            <a:off x="1782720" y="5175360"/>
            <a:ext cx="3123360" cy="516240"/>
          </a:xfrm>
          <a:prstGeom prst="rect">
            <a:avLst/>
          </a:prstGeom>
          <a:solidFill>
            <a:srgbClr val="215968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4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Mathématiques complémentaires</a:t>
            </a:r>
            <a:endParaRPr lang="fr-FR" sz="1400" b="0" strike="noStrike" spc="-1">
              <a:latin typeface="Arial"/>
            </a:endParaRPr>
          </a:p>
        </p:txBody>
      </p:sp>
      <p:sp>
        <p:nvSpPr>
          <p:cNvPr id="280" name="CustomShape 9"/>
          <p:cNvSpPr/>
          <p:nvPr/>
        </p:nvSpPr>
        <p:spPr>
          <a:xfrm>
            <a:off x="1801800" y="4145040"/>
            <a:ext cx="3123360" cy="516240"/>
          </a:xfrm>
          <a:prstGeom prst="rect">
            <a:avLst/>
          </a:prstGeom>
          <a:solidFill>
            <a:srgbClr val="215968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4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Droit et grands enjeux du monde contemporain</a:t>
            </a:r>
            <a:endParaRPr lang="fr-FR" sz="1400" b="0" strike="noStrike" spc="-1">
              <a:latin typeface="Arial"/>
            </a:endParaRPr>
          </a:p>
        </p:txBody>
      </p:sp>
      <p:sp>
        <p:nvSpPr>
          <p:cNvPr id="281" name="CustomShape 10"/>
          <p:cNvSpPr/>
          <p:nvPr/>
        </p:nvSpPr>
        <p:spPr>
          <a:xfrm>
            <a:off x="4935600" y="4776840"/>
            <a:ext cx="5407920" cy="303120"/>
          </a:xfrm>
          <a:prstGeom prst="rect">
            <a:avLst/>
          </a:prstGeom>
          <a:noFill/>
          <a:ln w="25560">
            <a:solidFill>
              <a:srgbClr val="9BBB5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Pour les élèves ayant choisi Mathématiques en discipline de spécialité</a:t>
            </a:r>
            <a:endParaRPr lang="fr-FR" sz="1400" b="0" strike="noStrike" spc="-1">
              <a:latin typeface="Arial"/>
            </a:endParaRPr>
          </a:p>
        </p:txBody>
      </p:sp>
      <p:sp>
        <p:nvSpPr>
          <p:cNvPr id="282" name="CustomShape 11"/>
          <p:cNvSpPr/>
          <p:nvPr/>
        </p:nvSpPr>
        <p:spPr>
          <a:xfrm>
            <a:off x="4935600" y="5318280"/>
            <a:ext cx="5407920" cy="303120"/>
          </a:xfrm>
          <a:prstGeom prst="rect">
            <a:avLst/>
          </a:prstGeom>
          <a:noFill/>
          <a:ln w="25560">
            <a:solidFill>
              <a:srgbClr val="9BBB5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400" b="0" strike="noStrike" spc="-29">
                <a:solidFill>
                  <a:srgbClr val="000000"/>
                </a:solidFill>
                <a:latin typeface="Calibri"/>
                <a:ea typeface="DejaVu Sans"/>
              </a:rPr>
              <a:t>Pour les élèves n’ayant pas choisi Mathématiques en discipline de spécialité</a:t>
            </a:r>
            <a:endParaRPr lang="fr-FR" sz="1400" b="0" strike="noStrike" spc="-1">
              <a:latin typeface="Arial"/>
            </a:endParaRPr>
          </a:p>
        </p:txBody>
      </p:sp>
      <p:sp>
        <p:nvSpPr>
          <p:cNvPr id="283" name="CustomShape 12"/>
          <p:cNvSpPr/>
          <p:nvPr/>
        </p:nvSpPr>
        <p:spPr>
          <a:xfrm>
            <a:off x="1635120" y="6465960"/>
            <a:ext cx="871164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* Les enseignements optionnels de LCA latin et grec peuvent être choisis en plus de l’enseignement optionnel suivi par ailleurs </a:t>
            </a:r>
            <a:endParaRPr lang="fr-FR" sz="1200" b="0" strike="noStrike" spc="-1">
              <a:latin typeface="Arial"/>
            </a:endParaRPr>
          </a:p>
        </p:txBody>
      </p:sp>
      <p:sp>
        <p:nvSpPr>
          <p:cNvPr id="284" name="CustomShape 13"/>
          <p:cNvSpPr/>
          <p:nvPr/>
        </p:nvSpPr>
        <p:spPr>
          <a:xfrm>
            <a:off x="2327400" y="1012680"/>
            <a:ext cx="8015760" cy="394920"/>
          </a:xfrm>
          <a:prstGeom prst="rect">
            <a:avLst/>
          </a:prstGeom>
          <a:ln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Enseignements optionnels</a:t>
            </a:r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CustomShape 1"/>
          <p:cNvSpPr/>
          <p:nvPr/>
        </p:nvSpPr>
        <p:spPr>
          <a:xfrm>
            <a:off x="1936800" y="706320"/>
            <a:ext cx="8465400" cy="36432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FFFFFF"/>
                </a:solidFill>
                <a:latin typeface="Arial Black"/>
                <a:ea typeface="DejaVu Sans"/>
              </a:rPr>
              <a:t>La voie technologique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86" name="CustomShape 2"/>
          <p:cNvSpPr/>
          <p:nvPr/>
        </p:nvSpPr>
        <p:spPr>
          <a:xfrm>
            <a:off x="1689120" y="1747800"/>
            <a:ext cx="8713080" cy="379440"/>
          </a:xfrm>
          <a:prstGeom prst="rect">
            <a:avLst/>
          </a:prstGeom>
          <a:solidFill>
            <a:srgbClr val="31859C"/>
          </a:solidFill>
          <a:ln w="38160">
            <a:solidFill>
              <a:srgbClr val="FFFFFF"/>
            </a:solidFill>
            <a:round/>
          </a:ln>
          <a:effectLst>
            <a:outerShdw blurRad="40000" dist="2016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900" b="1" strike="noStrike" spc="-1">
                <a:solidFill>
                  <a:srgbClr val="FFFFFF"/>
                </a:solidFill>
                <a:latin typeface="Calibri"/>
                <a:ea typeface="DejaVu Sans"/>
              </a:rPr>
              <a:t>Pour la voie technologique, l’organisation en séries de baccalauréat est maintenue</a:t>
            </a:r>
            <a:endParaRPr lang="fr-FR" sz="1900" b="0" strike="noStrike" spc="-1">
              <a:latin typeface="Arial"/>
            </a:endParaRPr>
          </a:p>
        </p:txBody>
      </p:sp>
      <p:sp>
        <p:nvSpPr>
          <p:cNvPr id="287" name="CustomShape 3"/>
          <p:cNvSpPr/>
          <p:nvPr/>
        </p:nvSpPr>
        <p:spPr>
          <a:xfrm>
            <a:off x="1689120" y="2433600"/>
            <a:ext cx="8713080" cy="3260160"/>
          </a:xfrm>
          <a:prstGeom prst="rect">
            <a:avLst/>
          </a:prstGeom>
          <a:noFill/>
          <a:ln w="25560">
            <a:solidFill>
              <a:srgbClr val="4BACC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rgbClr val="215968"/>
                </a:solidFill>
                <a:latin typeface="Calibri"/>
                <a:ea typeface="DejaVu Sans"/>
              </a:rPr>
              <a:t>Il existe 8 séries de baccalauréat technologique  </a:t>
            </a:r>
            <a:endParaRPr lang="fr-FR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rgbClr val="FF0000"/>
                </a:solidFill>
                <a:latin typeface="Calibri"/>
                <a:ea typeface="DejaVu Sans"/>
              </a:rPr>
              <a:t>contingentées (procédure affelnet)</a:t>
            </a:r>
            <a:r>
              <a:rPr lang="fr-FR" sz="2000" b="1" strike="noStrike" spc="-1">
                <a:solidFill>
                  <a:srgbClr val="215968"/>
                </a:solidFill>
                <a:latin typeface="Calibri"/>
                <a:ea typeface="DejaVu Sans"/>
              </a:rPr>
              <a:t>: </a:t>
            </a:r>
            <a:endParaRPr lang="fr-FR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2000" b="1" strike="noStrike" spc="-1">
                <a:solidFill>
                  <a:srgbClr val="000000"/>
                </a:solidFill>
                <a:latin typeface="Calibri"/>
                <a:ea typeface="DejaVu Sans"/>
              </a:rPr>
              <a:t>Sciences et Technologies du Management et de la Gestion (STMG) </a:t>
            </a:r>
            <a:endParaRPr lang="fr-FR" sz="2000" b="0" strike="noStrike" spc="-1"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2000" b="1" strike="noStrike" spc="-1">
                <a:solidFill>
                  <a:srgbClr val="000000"/>
                </a:solidFill>
                <a:latin typeface="Calibri"/>
                <a:ea typeface="DejaVu Sans"/>
              </a:rPr>
              <a:t>Sciences et Technologies Industrielles et Développement Durable (STI2D) </a:t>
            </a:r>
            <a:endParaRPr lang="fr-FR" sz="2000" b="0" strike="noStrike" spc="-1"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Sciences et Technologies de la Santé et du Social (ST2S)</a:t>
            </a:r>
            <a:endParaRPr lang="fr-FR" sz="1800" b="0" strike="noStrike" spc="-1"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Sciences et Technologies de Laboratoire (STL) </a:t>
            </a:r>
            <a:endParaRPr lang="fr-FR" sz="1800" b="0" strike="noStrike" spc="-1"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Sciences et Technologies du Design et des Arts Appliqués (STD2A)</a:t>
            </a:r>
            <a:endParaRPr lang="fr-FR" sz="1800" b="0" strike="noStrike" spc="-1"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Sciences et Technologies de l ’Agronomie et du Vivant (STAV) </a:t>
            </a:r>
            <a:endParaRPr lang="fr-FR" sz="1800" b="0" strike="noStrike" spc="-1"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Sciences et Technologies de l’hôtellerie et de la restauration (STHR)</a:t>
            </a:r>
            <a:endParaRPr lang="fr-FR" sz="1800" b="0" strike="noStrike" spc="-1"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Techniques de la musique et de la danse (ST2MD)</a:t>
            </a:r>
            <a:endParaRPr lang="fr-FR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1331</TotalTime>
  <Words>973</Words>
  <Application>Microsoft Office PowerPoint</Application>
  <PresentationFormat>Grand écran</PresentationFormat>
  <Paragraphs>251</Paragraphs>
  <Slides>19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16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19</vt:i4>
      </vt:variant>
    </vt:vector>
  </HeadingPairs>
  <TitlesOfParts>
    <vt:vector size="39" baseType="lpstr">
      <vt:lpstr>Microsoft YaHei</vt:lpstr>
      <vt:lpstr>ＭＳ Ｐゴシック</vt:lpstr>
      <vt:lpstr>ＭＳ Ｐゴシック</vt:lpstr>
      <vt:lpstr>Arial</vt:lpstr>
      <vt:lpstr>Arial Black</vt:lpstr>
      <vt:lpstr>Calibri</vt:lpstr>
      <vt:lpstr>Century</vt:lpstr>
      <vt:lpstr>Comic Sans MS</vt:lpstr>
      <vt:lpstr>DejaVu Sans</vt:lpstr>
      <vt:lpstr>Roboto</vt:lpstr>
      <vt:lpstr>StarSymbol</vt:lpstr>
      <vt:lpstr>Symbol</vt:lpstr>
      <vt:lpstr>Times New Roman</vt:lpstr>
      <vt:lpstr>Trebuchet MS</vt:lpstr>
      <vt:lpstr>Wingdings</vt:lpstr>
      <vt:lpstr>Wingdings 2</vt:lpstr>
      <vt:lpstr>Office Theme</vt:lpstr>
      <vt:lpstr>Office Theme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proviseur</dc:creator>
  <dc:description/>
  <cp:lastModifiedBy>Aurélie STRABONI</cp:lastModifiedBy>
  <cp:revision>143</cp:revision>
  <cp:lastPrinted>2021-11-26T13:23:53Z</cp:lastPrinted>
  <dcterms:created xsi:type="dcterms:W3CDTF">2018-11-07T08:41:42Z</dcterms:created>
  <dcterms:modified xsi:type="dcterms:W3CDTF">2025-12-16T15:05:02Z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7</vt:i4>
  </property>
  <property fmtid="{D5CDD505-2E9C-101B-9397-08002B2CF9AE}" pid="8" name="PresentationFormat">
    <vt:lpwstr>Grand écran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19</vt:i4>
  </property>
</Properties>
</file>